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9"/>
  </p:notesMasterIdLst>
  <p:sldIdLst>
    <p:sldId id="307" r:id="rId2"/>
    <p:sldId id="321" r:id="rId3"/>
    <p:sldId id="322" r:id="rId4"/>
    <p:sldId id="323" r:id="rId5"/>
    <p:sldId id="324" r:id="rId6"/>
    <p:sldId id="325" r:id="rId7"/>
    <p:sldId id="326" r:id="rId8"/>
    <p:sldId id="327" r:id="rId9"/>
    <p:sldId id="328" r:id="rId10"/>
    <p:sldId id="329" r:id="rId11"/>
    <p:sldId id="330" r:id="rId12"/>
    <p:sldId id="332" r:id="rId13"/>
    <p:sldId id="333" r:id="rId14"/>
    <p:sldId id="334" r:id="rId15"/>
    <p:sldId id="335" r:id="rId16"/>
    <p:sldId id="336" r:id="rId17"/>
    <p:sldId id="337" r:id="rId18"/>
    <p:sldId id="338" r:id="rId19"/>
    <p:sldId id="339" r:id="rId20"/>
    <p:sldId id="340" r:id="rId21"/>
    <p:sldId id="341" r:id="rId22"/>
    <p:sldId id="345" r:id="rId23"/>
    <p:sldId id="346" r:id="rId24"/>
    <p:sldId id="347" r:id="rId25"/>
    <p:sldId id="344" r:id="rId26"/>
    <p:sldId id="348" r:id="rId27"/>
    <p:sldId id="273" r:id="rId28"/>
  </p:sldIdLst>
  <p:sldSz cx="12192000" cy="6858000"/>
  <p:notesSz cx="6858000" cy="9144000"/>
  <p:embeddedFontLst>
    <p:embeddedFont>
      <p:font typeface="汉仪青云简" panose="020B0604020202020204" charset="-122"/>
      <p:regular r:id="rId30"/>
    </p:embeddedFont>
    <p:embeddedFont>
      <p:font typeface="Calibri" panose="020F0502020204030204" pitchFamily="34" charset="0"/>
      <p:regular r:id="rId31"/>
      <p:bold r:id="rId32"/>
      <p:italic r:id="rId33"/>
      <p:boldItalic r:id="rId34"/>
    </p:embeddedFont>
    <p:embeddedFont>
      <p:font typeface="Gill Sans MT" panose="020B0502020104020203" pitchFamily="34" charset="0"/>
      <p:regular r:id="rId35"/>
      <p:bold r:id="rId36"/>
      <p:italic r:id="rId37"/>
      <p:boldItalic r:id="rId38"/>
    </p:embeddedFont>
    <p:embeddedFont>
      <p:font typeface="Wingdings 2" panose="05020102010507070707" pitchFamily="18" charset="2"/>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B378B4-B9B4-4042-AEEC-DD5DECCFD8C9}">
          <p14:sldIdLst>
            <p14:sldId id="307"/>
            <p14:sldId id="321"/>
            <p14:sldId id="322"/>
            <p14:sldId id="323"/>
            <p14:sldId id="324"/>
            <p14:sldId id="325"/>
            <p14:sldId id="326"/>
            <p14:sldId id="327"/>
            <p14:sldId id="328"/>
            <p14:sldId id="329"/>
            <p14:sldId id="330"/>
            <p14:sldId id="332"/>
            <p14:sldId id="333"/>
            <p14:sldId id="334"/>
            <p14:sldId id="335"/>
            <p14:sldId id="336"/>
            <p14:sldId id="337"/>
            <p14:sldId id="338"/>
            <p14:sldId id="339"/>
            <p14:sldId id="340"/>
            <p14:sldId id="341"/>
            <p14:sldId id="345"/>
            <p14:sldId id="346"/>
            <p14:sldId id="347"/>
            <p14:sldId id="344"/>
            <p14:sldId id="348"/>
            <p14:sldId id="2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 Liu" initials="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76"/>
    <p:restoredTop sz="94631"/>
  </p:normalViewPr>
  <p:slideViewPr>
    <p:cSldViewPr snapToGrid="0" snapToObjects="1">
      <p:cViewPr varScale="1">
        <p:scale>
          <a:sx n="82" d="100"/>
          <a:sy n="82" d="100"/>
        </p:scale>
        <p:origin x="98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07C10-165D-AD47-8BEC-DCA0C9FF0EE2}" type="datetimeFigureOut">
              <a:rPr lang="en-US" smtClean="0"/>
              <a:t>2020-12-17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D7A01-000F-B54E-B37F-1E93E7D61E9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t>2020-12-17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2020-12-17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t>2020-12-17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2020-12-17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t>2020-12-17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t>2020-12-17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2020-12-17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2020-12-17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2020-12-17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t>2020-12-17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hasCustomPrompt="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t>2020-12-17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t>2020-12-17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1188" y="751490"/>
            <a:ext cx="10993549" cy="1937922"/>
          </a:xfrm>
        </p:spPr>
        <p:txBody>
          <a:bodyPr>
            <a:normAutofit fontScale="90000"/>
          </a:bodyPr>
          <a:lstStyle/>
          <a:p>
            <a:r>
              <a:rPr lang="en-US" sz="5400" cap="none" dirty="0"/>
              <a:t>FA-800 Project Final Report</a:t>
            </a:r>
            <a:br>
              <a:rPr lang="en-US" sz="5400" cap="none" dirty="0"/>
            </a:br>
            <a:r>
              <a:rPr lang="en-US" altLang="zh-CN" sz="5400" cap="none" dirty="0"/>
              <a:t>- Combining RL and goals-based investing</a:t>
            </a:r>
            <a:endParaRPr lang="en-US" sz="5400" cap="none" dirty="0"/>
          </a:p>
        </p:txBody>
      </p:sp>
      <p:sp>
        <p:nvSpPr>
          <p:cNvPr id="3" name="Subtitle 2"/>
          <p:cNvSpPr>
            <a:spLocks noGrp="1"/>
          </p:cNvSpPr>
          <p:nvPr>
            <p:ph type="subTitle" idx="1"/>
          </p:nvPr>
        </p:nvSpPr>
        <p:spPr>
          <a:xfrm>
            <a:off x="581191" y="3266409"/>
            <a:ext cx="10993546" cy="2955097"/>
          </a:xfrm>
        </p:spPr>
        <p:txBody>
          <a:bodyPr>
            <a:normAutofit lnSpcReduction="10000"/>
          </a:bodyPr>
          <a:lstStyle/>
          <a:p>
            <a:pPr algn="r"/>
            <a:endParaRPr lang="en-US" sz="2000" cap="none" dirty="0">
              <a:solidFill>
                <a:schemeClr val="bg1"/>
              </a:solidFill>
            </a:endParaRPr>
          </a:p>
          <a:p>
            <a:pPr algn="r"/>
            <a:endParaRPr lang="en-US" sz="2000" cap="none" dirty="0">
              <a:solidFill>
                <a:schemeClr val="bg1"/>
              </a:solidFill>
            </a:endParaRPr>
          </a:p>
          <a:p>
            <a:pPr algn="r"/>
            <a:r>
              <a:rPr lang="en-US" sz="2800" cap="none" dirty="0">
                <a:solidFill>
                  <a:schemeClr val="bg1"/>
                </a:solidFill>
              </a:rPr>
              <a:t>Group </a:t>
            </a:r>
            <a:r>
              <a:rPr lang="en-US" altLang="zh-CN" sz="2800" cap="none" dirty="0">
                <a:solidFill>
                  <a:schemeClr val="bg1"/>
                </a:solidFill>
              </a:rPr>
              <a:t>14</a:t>
            </a:r>
            <a:r>
              <a:rPr lang="en-US" sz="2800" cap="none" dirty="0">
                <a:solidFill>
                  <a:schemeClr val="bg1"/>
                </a:solidFill>
              </a:rPr>
              <a:t>:</a:t>
            </a:r>
          </a:p>
          <a:p>
            <a:pPr algn="r"/>
            <a:r>
              <a:rPr lang="en-US" sz="1800" cap="none" dirty="0">
                <a:solidFill>
                  <a:schemeClr val="bg1"/>
                </a:solidFill>
              </a:rPr>
              <a:t>Rui Wang</a:t>
            </a:r>
          </a:p>
          <a:p>
            <a:pPr algn="r"/>
            <a:r>
              <a:rPr lang="en-US" sz="1800" cap="none" dirty="0" err="1">
                <a:solidFill>
                  <a:schemeClr val="bg1"/>
                </a:solidFill>
              </a:rPr>
              <a:t>Fangchi</a:t>
            </a:r>
            <a:r>
              <a:rPr lang="en-US" sz="1800" cap="none" dirty="0">
                <a:solidFill>
                  <a:schemeClr val="bg1"/>
                </a:solidFill>
              </a:rPr>
              <a:t> Wu</a:t>
            </a:r>
          </a:p>
          <a:p>
            <a:pPr algn="r"/>
            <a:r>
              <a:rPr lang="en-US" sz="1800" cap="none" dirty="0" err="1">
                <a:solidFill>
                  <a:schemeClr val="bg1"/>
                </a:solidFill>
              </a:rPr>
              <a:t>Huijun</a:t>
            </a:r>
            <a:r>
              <a:rPr lang="en-US" sz="1800" cap="none" dirty="0">
                <a:solidFill>
                  <a:schemeClr val="bg1"/>
                </a:solidFill>
              </a:rPr>
              <a:t> Wen</a:t>
            </a:r>
          </a:p>
          <a:p>
            <a:pPr algn="r"/>
            <a:r>
              <a:rPr lang="en-US" altLang="zh-CN" sz="1800" cap="none" dirty="0">
                <a:solidFill>
                  <a:schemeClr val="bg1"/>
                </a:solidFill>
              </a:rPr>
              <a:t>Adviser: Cristian </a:t>
            </a:r>
            <a:r>
              <a:rPr lang="en-US" altLang="zh-CN" sz="1800" cap="none" dirty="0" err="1">
                <a:solidFill>
                  <a:schemeClr val="bg1"/>
                </a:solidFill>
              </a:rPr>
              <a:t>Homescu</a:t>
            </a:r>
            <a:endParaRPr lang="en-US" altLang="zh-CN" sz="1800" cap="none" dirty="0">
              <a:solidFill>
                <a:schemeClr val="bg1"/>
              </a:solidFill>
            </a:endParaRPr>
          </a:p>
          <a:p>
            <a:pPr algn="r"/>
            <a:endParaRPr lang="en-US" sz="1800" cap="none"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3708400"/>
            <a:ext cx="4000500" cy="1714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4.  Process and codes</a:t>
            </a:r>
          </a:p>
        </p:txBody>
      </p:sp>
      <p:sp>
        <p:nvSpPr>
          <p:cNvPr id="3" name="文本框 2"/>
          <p:cNvSpPr txBox="1"/>
          <p:nvPr/>
        </p:nvSpPr>
        <p:spPr>
          <a:xfrm>
            <a:off x="730885" y="1833245"/>
            <a:ext cx="10729595" cy="1691640"/>
          </a:xfrm>
          <a:prstGeom prst="rect">
            <a:avLst/>
          </a:prstGeom>
          <a:noFill/>
        </p:spPr>
        <p:txBody>
          <a:bodyPr wrap="square" rtlCol="0">
            <a:spAutoFit/>
          </a:bodyPr>
          <a:lstStyle/>
          <a:p>
            <a:pPr marL="342900" indent="-342900">
              <a:buFont typeface="Wingdings" panose="05000000000000000000" charset="0"/>
              <a:buChar char="Ø"/>
            </a:pPr>
            <a:r>
              <a:rPr lang="en-US" altLang="zh-CN" sz="2400" b="1">
                <a:latin typeface="汉仪青云简" panose="00020600040101010101" charset="-122"/>
                <a:ea typeface="汉仪青云简" panose="00020600040101010101" charset="-122"/>
              </a:rPr>
              <a:t>Deep Q network</a:t>
            </a: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a:p>
            <a:pPr indent="0">
              <a:buFont typeface="Wingdings" panose="05000000000000000000" charset="0"/>
              <a:buNone/>
            </a:pPr>
            <a:r>
              <a:rPr lang="en-US" altLang="zh-CN" sz="2000" b="1">
                <a:latin typeface="汉仪青云简" panose="00020600040101010101" charset="-122"/>
                <a:ea typeface="汉仪青云简" panose="00020600040101010101" charset="-122"/>
              </a:rPr>
              <a:t>	</a:t>
            </a:r>
          </a:p>
          <a:p>
            <a:endParaRPr lang="en-US" altLang="zh-CN" sz="2000" b="1">
              <a:latin typeface="汉仪青云简" panose="00020600040101010101" charset="-122"/>
              <a:ea typeface="汉仪青云简" panose="00020600040101010101" charset="-122"/>
            </a:endParaRP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p:txBody>
      </p:sp>
      <p:sp>
        <p:nvSpPr>
          <p:cNvPr id="7" name="文本框 6"/>
          <p:cNvSpPr txBox="1"/>
          <p:nvPr/>
        </p:nvSpPr>
        <p:spPr>
          <a:xfrm rot="10800000" flipV="1">
            <a:off x="7211695" y="2732405"/>
            <a:ext cx="4570730" cy="3169285"/>
          </a:xfrm>
          <a:prstGeom prst="rect">
            <a:avLst/>
          </a:prstGeom>
          <a:noFill/>
        </p:spPr>
        <p:txBody>
          <a:bodyPr wrap="square" rtlCol="0">
            <a:spAutoFit/>
          </a:bodyPr>
          <a:lstStyle/>
          <a:p>
            <a:pPr marL="342900" indent="-342900">
              <a:buFont typeface="Wingdings" panose="05000000000000000000" charset="0"/>
              <a:buChar char="Ø"/>
            </a:pPr>
            <a:r>
              <a:rPr lang="en-US" altLang="zh-CN" sz="2000" b="1">
                <a:latin typeface="汉仪青云简" panose="00020600040101010101" charset="-122"/>
                <a:ea typeface="汉仪青云简" panose="00020600040101010101" charset="-122"/>
              </a:rPr>
              <a:t>Init -  learning step, actions, memory, etc.</a:t>
            </a:r>
          </a:p>
          <a:p>
            <a:pPr marL="342900" indent="-342900">
              <a:buFont typeface="Wingdings" panose="05000000000000000000" charset="0"/>
              <a:buChar char="Ø"/>
            </a:pPr>
            <a:r>
              <a:rPr lang="en-US" altLang="zh-CN" sz="2000" b="1">
                <a:latin typeface="汉仪青云简" panose="00020600040101010101" charset="-122"/>
                <a:ea typeface="汉仪青云简" panose="00020600040101010101" charset="-122"/>
              </a:rPr>
              <a:t>Build_net - build evaluate net and target net.</a:t>
            </a:r>
          </a:p>
          <a:p>
            <a:pPr marL="342900" indent="-342900">
              <a:buFont typeface="Wingdings" panose="05000000000000000000" charset="0"/>
              <a:buChar char="Ø"/>
            </a:pPr>
            <a:r>
              <a:rPr lang="en-US" altLang="zh-CN" sz="2000" b="1">
                <a:latin typeface="汉仪青云简" panose="00020600040101010101" charset="-122"/>
                <a:ea typeface="汉仪青云简" panose="00020600040101010101" charset="-122"/>
              </a:rPr>
              <a:t>store_transition - replace the old memory with new memory.</a:t>
            </a:r>
          </a:p>
          <a:p>
            <a:pPr marL="342900" indent="-342900">
              <a:buFont typeface="Wingdings" panose="05000000000000000000" charset="0"/>
              <a:buChar char="Ø"/>
            </a:pPr>
            <a:r>
              <a:rPr lang="en-US" altLang="zh-CN" sz="2000" b="1">
                <a:latin typeface="汉仪青云简" panose="00020600040101010101" charset="-122"/>
                <a:ea typeface="汉仪青云简" panose="00020600040101010101" charset="-122"/>
              </a:rPr>
              <a:t>choose_action - foward feed the observation and get q value for every actions.</a:t>
            </a:r>
          </a:p>
          <a:p>
            <a:pPr marL="342900" indent="-342900">
              <a:buFont typeface="Wingdings" panose="05000000000000000000" charset="0"/>
              <a:buChar char="Ø"/>
            </a:pPr>
            <a:r>
              <a:rPr lang="en-US" altLang="zh-CN" sz="2000" b="1">
                <a:latin typeface="汉仪青云简" panose="00020600040101010101" charset="-122"/>
                <a:ea typeface="汉仪青云简" panose="00020600040101010101" charset="-122"/>
              </a:rPr>
              <a:t>learn - sample batch memory from all memory, change q_target, calculate q_eval's action, and train the eval network.</a:t>
            </a:r>
          </a:p>
        </p:txBody>
      </p:sp>
      <p:pic>
        <p:nvPicPr>
          <p:cNvPr id="5" name="Picture 2"/>
          <p:cNvPicPr>
            <a:picLocks noChangeAspect="1"/>
          </p:cNvPicPr>
          <p:nvPr/>
        </p:nvPicPr>
        <p:blipFill>
          <a:blip r:embed="rId2"/>
          <a:stretch>
            <a:fillRect/>
          </a:stretch>
        </p:blipFill>
        <p:spPr>
          <a:xfrm>
            <a:off x="581660" y="2670810"/>
            <a:ext cx="6308090" cy="32931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4.  Process and codes</a:t>
            </a:r>
          </a:p>
        </p:txBody>
      </p:sp>
      <p:sp>
        <p:nvSpPr>
          <p:cNvPr id="3" name="文本框 2"/>
          <p:cNvSpPr txBox="1"/>
          <p:nvPr/>
        </p:nvSpPr>
        <p:spPr>
          <a:xfrm>
            <a:off x="730885" y="1842770"/>
            <a:ext cx="10729595" cy="1383665"/>
          </a:xfrm>
          <a:prstGeom prst="rect">
            <a:avLst/>
          </a:prstGeom>
          <a:noFill/>
        </p:spPr>
        <p:txBody>
          <a:bodyPr wrap="square" rtlCol="0">
            <a:spAutoFit/>
          </a:bodyPr>
          <a:lstStyle/>
          <a:p>
            <a:pPr marL="342900" indent="-342900">
              <a:buFont typeface="Wingdings" panose="05000000000000000000" charset="0"/>
              <a:buChar char="Ø"/>
            </a:pPr>
            <a:r>
              <a:rPr lang="en-US" altLang="zh-CN" sz="2400" b="1">
                <a:latin typeface="汉仪青云简" panose="00020600040101010101" charset="-122"/>
                <a:ea typeface="汉仪青云简" panose="00020600040101010101" charset="-122"/>
              </a:rPr>
              <a:t>Main Program</a:t>
            </a:r>
          </a:p>
          <a:p>
            <a:pPr indent="0">
              <a:buFont typeface="Wingdings" panose="05000000000000000000" charset="0"/>
              <a:buNone/>
            </a:pPr>
            <a:r>
              <a:rPr lang="en-US" altLang="zh-CN" sz="2000" b="1">
                <a:latin typeface="汉仪青云简" panose="00020600040101010101" charset="-122"/>
                <a:ea typeface="汉仪青云简" panose="00020600040101010101" charset="-122"/>
              </a:rPr>
              <a:t>	</a:t>
            </a:r>
          </a:p>
          <a:p>
            <a:endParaRPr lang="en-US" altLang="zh-CN" sz="2000" b="1">
              <a:latin typeface="汉仪青云简" panose="00020600040101010101" charset="-122"/>
              <a:ea typeface="汉仪青云简" panose="00020600040101010101" charset="-122"/>
            </a:endParaRP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p:txBody>
      </p:sp>
      <p:sp>
        <p:nvSpPr>
          <p:cNvPr id="7" name="文本框 6"/>
          <p:cNvSpPr txBox="1"/>
          <p:nvPr/>
        </p:nvSpPr>
        <p:spPr>
          <a:xfrm rot="10800000" flipV="1">
            <a:off x="6754495" y="2029460"/>
            <a:ext cx="4570730" cy="1630045"/>
          </a:xfrm>
          <a:prstGeom prst="rect">
            <a:avLst/>
          </a:prstGeom>
          <a:noFill/>
        </p:spPr>
        <p:txBody>
          <a:bodyPr wrap="square" rtlCol="0">
            <a:spAutoFit/>
          </a:bodyPr>
          <a:lstStyle/>
          <a:p>
            <a:pPr marL="342900" indent="-342900">
              <a:buFont typeface="Wingdings" panose="05000000000000000000" charset="0"/>
              <a:buChar char="Ø"/>
            </a:pPr>
            <a:r>
              <a:rPr lang="en-US" altLang="zh-CN" sz="2000" dirty="0">
                <a:latin typeface="汉仪青云简" panose="00020600040101010101" charset="-122"/>
                <a:ea typeface="汉仪青云简" panose="00020600040101010101" charset="-122"/>
                <a:cs typeface="汉仪青云简" panose="00020600040101010101" charset="-122"/>
                <a:sym typeface="+mn-ea"/>
              </a:rPr>
              <a:t>run():</a:t>
            </a:r>
            <a:endParaRPr lang="en-US" altLang="zh-CN" sz="2000" dirty="0">
              <a:latin typeface="汉仪青云简" panose="00020600040101010101" charset="-122"/>
              <a:ea typeface="汉仪青云简" panose="00020600040101010101" charset="-122"/>
              <a:cs typeface="汉仪青云简" panose="00020600040101010101" charset="-122"/>
            </a:endParaRPr>
          </a:p>
          <a:p>
            <a:pPr marL="342900" indent="-342900">
              <a:buFont typeface="Wingdings" panose="05000000000000000000" charset="0"/>
              <a:buChar char="Ø"/>
            </a:pPr>
            <a:r>
              <a:rPr lang="en-US" altLang="zh-CN" sz="2000" dirty="0">
                <a:latin typeface="汉仪青云简" panose="00020600040101010101" charset="-122"/>
                <a:ea typeface="汉仪青云简" panose="00020600040101010101" charset="-122"/>
                <a:cs typeface="汉仪青云简" panose="00020600040101010101" charset="-122"/>
                <a:sym typeface="+mn-ea"/>
              </a:rPr>
              <a:t>Input:  Stock list, Maximum number of simulations</a:t>
            </a:r>
            <a:endParaRPr lang="en-US" altLang="zh-CN" sz="2000" dirty="0">
              <a:latin typeface="汉仪青云简" panose="00020600040101010101" charset="-122"/>
              <a:ea typeface="汉仪青云简" panose="00020600040101010101" charset="-122"/>
              <a:cs typeface="汉仪青云简" panose="00020600040101010101" charset="-122"/>
            </a:endParaRPr>
          </a:p>
          <a:p>
            <a:pPr marL="342900" indent="-342900">
              <a:buFont typeface="Wingdings" panose="05000000000000000000" charset="0"/>
              <a:buChar char="Ø"/>
            </a:pPr>
            <a:r>
              <a:rPr lang="en-US" altLang="zh-CN" sz="2000" dirty="0">
                <a:latin typeface="汉仪青云简" panose="00020600040101010101" charset="-122"/>
                <a:ea typeface="汉仪青云简" panose="00020600040101010101" charset="-122"/>
                <a:cs typeface="汉仪青云简" panose="00020600040101010101" charset="-122"/>
                <a:sym typeface="+mn-ea"/>
              </a:rPr>
              <a:t>Output</a:t>
            </a:r>
            <a:r>
              <a:rPr lang="zh-CN" altLang="en-US" sz="2000" dirty="0">
                <a:latin typeface="汉仪青云简" panose="00020600040101010101" charset="-122"/>
                <a:ea typeface="汉仪青云简" panose="00020600040101010101" charset="-122"/>
                <a:cs typeface="汉仪青云简" panose="00020600040101010101" charset="-122"/>
                <a:sym typeface="+mn-ea"/>
              </a:rPr>
              <a:t>：</a:t>
            </a:r>
            <a:r>
              <a:rPr lang="en-US" altLang="zh-CN" sz="2000" dirty="0">
                <a:latin typeface="汉仪青云简" panose="00020600040101010101" charset="-122"/>
                <a:ea typeface="汉仪青云简" panose="00020600040101010101" charset="-122"/>
                <a:cs typeface="汉仪青云简" panose="00020600040101010101" charset="-122"/>
                <a:sym typeface="+mn-ea"/>
              </a:rPr>
              <a:t>profit of each time, the final model</a:t>
            </a:r>
            <a:endParaRPr lang="en-US" altLang="zh-CN" sz="2000" b="1" dirty="0">
              <a:latin typeface="汉仪青云简" panose="00020600040101010101" charset="-122"/>
              <a:ea typeface="汉仪青云简" panose="00020600040101010101" charset="-122"/>
              <a:cs typeface="汉仪青云简" panose="00020600040101010101" charset="-122"/>
              <a:sym typeface="+mn-ea"/>
            </a:endParaRPr>
          </a:p>
        </p:txBody>
      </p:sp>
      <p:pic>
        <p:nvPicPr>
          <p:cNvPr id="10" name="图片 9"/>
          <p:cNvPicPr>
            <a:picLocks noChangeAspect="1"/>
          </p:cNvPicPr>
          <p:nvPr/>
        </p:nvPicPr>
        <p:blipFill>
          <a:blip r:embed="rId2"/>
          <a:stretch>
            <a:fillRect/>
          </a:stretch>
        </p:blipFill>
        <p:spPr>
          <a:xfrm>
            <a:off x="1016635" y="2419985"/>
            <a:ext cx="4743450" cy="4028440"/>
          </a:xfrm>
          <a:prstGeom prst="rect">
            <a:avLst/>
          </a:prstGeom>
        </p:spPr>
      </p:pic>
      <p:pic>
        <p:nvPicPr>
          <p:cNvPr id="15" name="Picture 14"/>
          <p:cNvPicPr>
            <a:picLocks noChangeAspect="1"/>
          </p:cNvPicPr>
          <p:nvPr/>
        </p:nvPicPr>
        <p:blipFill>
          <a:blip r:embed="rId3"/>
          <a:stretch>
            <a:fillRect/>
          </a:stretch>
        </p:blipFill>
        <p:spPr>
          <a:xfrm>
            <a:off x="6464714" y="3763131"/>
            <a:ext cx="5146152" cy="1780382"/>
          </a:xfrm>
          <a:prstGeom prst="rect">
            <a:avLst/>
          </a:prstGeom>
        </p:spPr>
      </p:pic>
      <p:sp>
        <p:nvSpPr>
          <p:cNvPr id="11" name="文本框 10"/>
          <p:cNvSpPr txBox="1"/>
          <p:nvPr/>
        </p:nvSpPr>
        <p:spPr>
          <a:xfrm>
            <a:off x="6802120" y="582231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tLang="zh-CN" dirty="0" err="1">
                <a:latin typeface="汉仪青云简" panose="00020600040101010101" charset="-122"/>
                <a:ea typeface="汉仪青云简" panose="00020600040101010101" charset="-122"/>
                <a:sym typeface="+mn-ea"/>
              </a:rPr>
              <a:t>BackTest</a:t>
            </a:r>
            <a:r>
              <a:rPr lang="en-US" altLang="zh-CN" dirty="0">
                <a:latin typeface="汉仪青云简" panose="00020600040101010101" charset="-122"/>
                <a:ea typeface="汉仪青云简" panose="00020600040101010101" charset="-122"/>
                <a:sym typeface="+mn-ea"/>
              </a:rPr>
              <a:t>(): Show the </a:t>
            </a:r>
            <a:r>
              <a:rPr lang="en-US" altLang="zh-CN" dirty="0" err="1">
                <a:latin typeface="汉仪青云简" panose="00020600040101010101" charset="-122"/>
                <a:ea typeface="汉仪青云简" panose="00020600040101010101" charset="-122"/>
                <a:sym typeface="+mn-ea"/>
              </a:rPr>
              <a:t>backtest</a:t>
            </a:r>
            <a:r>
              <a:rPr lang="en-US" altLang="zh-CN" dirty="0">
                <a:latin typeface="汉仪青云简" panose="00020600040101010101" charset="-122"/>
                <a:ea typeface="汉仪青云简" panose="00020600040101010101" charset="-122"/>
                <a:sym typeface="+mn-ea"/>
              </a:rPr>
              <a:t> results</a:t>
            </a:r>
            <a:endParaRPr lang="zh-CN" altLang="en-US">
              <a:latin typeface="汉仪青云简" panose="00020600040101010101" charset="-122"/>
              <a:ea typeface="汉仪青云简"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sp>
        <p:nvSpPr>
          <p:cNvPr id="4" name="文本框 3"/>
          <p:cNvSpPr txBox="1"/>
          <p:nvPr/>
        </p:nvSpPr>
        <p:spPr>
          <a:xfrm>
            <a:off x="681355" y="259270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atin typeface="汉仪青云简" panose="00020600040101010101" charset="-122"/>
                <a:ea typeface="汉仪青云简" panose="00020600040101010101" charset="-122"/>
              </a:rPr>
              <a:t>Stock AAPL: </a:t>
            </a:r>
          </a:p>
        </p:txBody>
      </p:sp>
      <p:sp>
        <p:nvSpPr>
          <p:cNvPr id="5" name="文本框 4"/>
          <p:cNvSpPr txBox="1"/>
          <p:nvPr/>
        </p:nvSpPr>
        <p:spPr>
          <a:xfrm>
            <a:off x="681355" y="2000885"/>
            <a:ext cx="3749040" cy="368300"/>
          </a:xfrm>
          <a:prstGeom prst="rect">
            <a:avLst/>
          </a:prstGeom>
          <a:noFill/>
        </p:spPr>
        <p:txBody>
          <a:bodyPr wrap="square" rtlCol="0" anchor="t">
            <a:spAutoFit/>
          </a:bodyPr>
          <a:lstStyle/>
          <a:p>
            <a:pPr marL="285750" indent="-285750">
              <a:buFont typeface="Arial" panose="020B0604020202020204" pitchFamily="34" charset="0"/>
              <a:buChar char="•"/>
            </a:pPr>
            <a:r>
              <a:rPr lang="en-US">
                <a:latin typeface="汉仪青云简" panose="00020600040101010101" charset="-122"/>
                <a:ea typeface="汉仪青云简" panose="00020600040101010101" charset="-122"/>
              </a:rPr>
              <a:t>Don't care about risk(λ=0) </a:t>
            </a:r>
          </a:p>
        </p:txBody>
      </p:sp>
      <p:pic>
        <p:nvPicPr>
          <p:cNvPr id="8" name="图片 7"/>
          <p:cNvPicPr>
            <a:picLocks noChangeAspect="1"/>
          </p:cNvPicPr>
          <p:nvPr/>
        </p:nvPicPr>
        <p:blipFill>
          <a:blip r:embed="rId2"/>
          <a:stretch>
            <a:fillRect/>
          </a:stretch>
        </p:blipFill>
        <p:spPr>
          <a:xfrm>
            <a:off x="738505" y="3106420"/>
            <a:ext cx="5090795" cy="1778000"/>
          </a:xfrm>
          <a:prstGeom prst="rect">
            <a:avLst/>
          </a:prstGeom>
        </p:spPr>
      </p:pic>
      <p:pic>
        <p:nvPicPr>
          <p:cNvPr id="12" name="图片 11"/>
          <p:cNvPicPr>
            <a:picLocks noChangeAspect="1"/>
          </p:cNvPicPr>
          <p:nvPr/>
        </p:nvPicPr>
        <p:blipFill>
          <a:blip r:embed="rId3"/>
          <a:stretch>
            <a:fillRect/>
          </a:stretch>
        </p:blipFill>
        <p:spPr>
          <a:xfrm>
            <a:off x="6282690" y="3106420"/>
            <a:ext cx="5386070" cy="1921510"/>
          </a:xfrm>
          <a:prstGeom prst="rect">
            <a:avLst/>
          </a:prstGeom>
        </p:spPr>
      </p:pic>
      <p:pic>
        <p:nvPicPr>
          <p:cNvPr id="14" name="图片 13"/>
          <p:cNvPicPr>
            <a:picLocks noChangeAspect="1"/>
          </p:cNvPicPr>
          <p:nvPr/>
        </p:nvPicPr>
        <p:blipFill>
          <a:blip r:embed="rId4"/>
          <a:stretch>
            <a:fillRect/>
          </a:stretch>
        </p:blipFill>
        <p:spPr>
          <a:xfrm>
            <a:off x="1594731" y="5141167"/>
            <a:ext cx="4345964" cy="834818"/>
          </a:xfrm>
          <a:prstGeom prst="rect">
            <a:avLst/>
          </a:prstGeom>
        </p:spPr>
      </p:pic>
      <p:pic>
        <p:nvPicPr>
          <p:cNvPr id="3" name="Picture 7"/>
          <p:cNvPicPr>
            <a:picLocks noChangeAspect="1"/>
          </p:cNvPicPr>
          <p:nvPr/>
        </p:nvPicPr>
        <p:blipFill>
          <a:blip r:embed="rId5"/>
          <a:stretch>
            <a:fillRect/>
          </a:stretch>
        </p:blipFill>
        <p:spPr>
          <a:xfrm>
            <a:off x="6881495" y="1888490"/>
            <a:ext cx="1549400" cy="593090"/>
          </a:xfrm>
          <a:prstGeom prst="rect">
            <a:avLst/>
          </a:prstGeom>
        </p:spPr>
      </p:pic>
      <p:sp>
        <p:nvSpPr>
          <p:cNvPr id="6" name="文本框 5"/>
          <p:cNvSpPr txBox="1"/>
          <p:nvPr/>
        </p:nvSpPr>
        <p:spPr>
          <a:xfrm>
            <a:off x="4430395" y="2000885"/>
            <a:ext cx="2726690" cy="368300"/>
          </a:xfrm>
          <a:prstGeom prst="rect">
            <a:avLst/>
          </a:prstGeom>
          <a:noFill/>
        </p:spPr>
        <p:txBody>
          <a:bodyPr wrap="square" rtlCol="0" anchor="t">
            <a:spAutoFit/>
          </a:bodyPr>
          <a:lstStyle/>
          <a:p>
            <a:pPr indent="0">
              <a:buFont typeface="Arial" panose="020B0604020202020204" pitchFamily="34" charset="0"/>
              <a:buNone/>
            </a:pPr>
            <a:r>
              <a:rPr lang="en-US">
                <a:latin typeface="汉仪青云简" panose="00020600040101010101" charset="-122"/>
                <a:ea typeface="汉仪青云简" panose="00020600040101010101" charset="-122"/>
              </a:rPr>
              <a:t>Goal based target function: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sp>
        <p:nvSpPr>
          <p:cNvPr id="4" name="文本框 3"/>
          <p:cNvSpPr txBox="1"/>
          <p:nvPr/>
        </p:nvSpPr>
        <p:spPr>
          <a:xfrm>
            <a:off x="681355" y="259270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atin typeface="汉仪青云简" panose="00020600040101010101" charset="-122"/>
                <a:ea typeface="汉仪青云简" panose="00020600040101010101" charset="-122"/>
              </a:rPr>
              <a:t>Stock AMZN: </a:t>
            </a:r>
          </a:p>
        </p:txBody>
      </p:sp>
      <p:sp>
        <p:nvSpPr>
          <p:cNvPr id="5" name="文本框 4"/>
          <p:cNvSpPr txBox="1"/>
          <p:nvPr/>
        </p:nvSpPr>
        <p:spPr>
          <a:xfrm>
            <a:off x="681355" y="2000885"/>
            <a:ext cx="3749040" cy="368300"/>
          </a:xfrm>
          <a:prstGeom prst="rect">
            <a:avLst/>
          </a:prstGeom>
          <a:noFill/>
        </p:spPr>
        <p:txBody>
          <a:bodyPr wrap="square" rtlCol="0" anchor="t">
            <a:spAutoFit/>
          </a:bodyPr>
          <a:lstStyle/>
          <a:p>
            <a:pPr marL="285750" indent="-285750">
              <a:buFont typeface="Arial" panose="020B0604020202020204" pitchFamily="34" charset="0"/>
              <a:buChar char="•"/>
            </a:pPr>
            <a:r>
              <a:rPr lang="en-US">
                <a:latin typeface="汉仪青云简" panose="00020600040101010101" charset="-122"/>
                <a:ea typeface="汉仪青云简" panose="00020600040101010101" charset="-122"/>
              </a:rPr>
              <a:t>Don't care about risk(λ=0) </a:t>
            </a:r>
          </a:p>
        </p:txBody>
      </p:sp>
      <p:pic>
        <p:nvPicPr>
          <p:cNvPr id="3" name="图片 2"/>
          <p:cNvPicPr>
            <a:picLocks noChangeAspect="1"/>
          </p:cNvPicPr>
          <p:nvPr/>
        </p:nvPicPr>
        <p:blipFill>
          <a:blip r:embed="rId2"/>
          <a:stretch>
            <a:fillRect/>
          </a:stretch>
        </p:blipFill>
        <p:spPr>
          <a:xfrm>
            <a:off x="1590233" y="5169159"/>
            <a:ext cx="4431059" cy="802381"/>
          </a:xfrm>
          <a:prstGeom prst="rect">
            <a:avLst/>
          </a:prstGeom>
        </p:spPr>
      </p:pic>
      <p:pic>
        <p:nvPicPr>
          <p:cNvPr id="7" name="图片 6"/>
          <p:cNvPicPr>
            <a:picLocks noChangeAspect="1"/>
          </p:cNvPicPr>
          <p:nvPr/>
        </p:nvPicPr>
        <p:blipFill>
          <a:blip r:embed="rId3"/>
          <a:stretch>
            <a:fillRect/>
          </a:stretch>
        </p:blipFill>
        <p:spPr>
          <a:xfrm>
            <a:off x="681355" y="3114675"/>
            <a:ext cx="5191125" cy="1824355"/>
          </a:xfrm>
          <a:prstGeom prst="rect">
            <a:avLst/>
          </a:prstGeom>
        </p:spPr>
      </p:pic>
      <p:pic>
        <p:nvPicPr>
          <p:cNvPr id="10" name="图片 9"/>
          <p:cNvPicPr>
            <a:picLocks noChangeAspect="1"/>
          </p:cNvPicPr>
          <p:nvPr/>
        </p:nvPicPr>
        <p:blipFill>
          <a:blip r:embed="rId4"/>
          <a:stretch>
            <a:fillRect/>
          </a:stretch>
        </p:blipFill>
        <p:spPr>
          <a:xfrm>
            <a:off x="6270625" y="3105785"/>
            <a:ext cx="5180330" cy="17805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sp>
        <p:nvSpPr>
          <p:cNvPr id="4" name="文本框 3"/>
          <p:cNvSpPr txBox="1"/>
          <p:nvPr/>
        </p:nvSpPr>
        <p:spPr>
          <a:xfrm>
            <a:off x="681355" y="259270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atin typeface="汉仪青云简" panose="00020600040101010101" charset="-122"/>
                <a:ea typeface="汉仪青云简" panose="00020600040101010101" charset="-122"/>
              </a:rPr>
              <a:t>Stock BA: </a:t>
            </a:r>
          </a:p>
        </p:txBody>
      </p:sp>
      <p:sp>
        <p:nvSpPr>
          <p:cNvPr id="5" name="文本框 4"/>
          <p:cNvSpPr txBox="1"/>
          <p:nvPr/>
        </p:nvSpPr>
        <p:spPr>
          <a:xfrm>
            <a:off x="681355" y="2000885"/>
            <a:ext cx="3749040" cy="368300"/>
          </a:xfrm>
          <a:prstGeom prst="rect">
            <a:avLst/>
          </a:prstGeom>
          <a:noFill/>
        </p:spPr>
        <p:txBody>
          <a:bodyPr wrap="square" rtlCol="0" anchor="t">
            <a:spAutoFit/>
          </a:bodyPr>
          <a:lstStyle/>
          <a:p>
            <a:pPr marL="285750" indent="-285750">
              <a:buFont typeface="Arial" panose="020B0604020202020204" pitchFamily="34" charset="0"/>
              <a:buChar char="•"/>
            </a:pPr>
            <a:r>
              <a:rPr lang="en-US">
                <a:latin typeface="汉仪青云简" panose="00020600040101010101" charset="-122"/>
                <a:ea typeface="汉仪青云简" panose="00020600040101010101" charset="-122"/>
              </a:rPr>
              <a:t>Don't care about risk(λ=0) </a:t>
            </a:r>
          </a:p>
        </p:txBody>
      </p:sp>
      <p:pic>
        <p:nvPicPr>
          <p:cNvPr id="8" name="图片 7"/>
          <p:cNvPicPr>
            <a:picLocks noChangeAspect="1"/>
          </p:cNvPicPr>
          <p:nvPr/>
        </p:nvPicPr>
        <p:blipFill>
          <a:blip r:embed="rId2"/>
          <a:stretch>
            <a:fillRect/>
          </a:stretch>
        </p:blipFill>
        <p:spPr>
          <a:xfrm>
            <a:off x="581660" y="3130550"/>
            <a:ext cx="5161280" cy="1786890"/>
          </a:xfrm>
          <a:prstGeom prst="rect">
            <a:avLst/>
          </a:prstGeom>
        </p:spPr>
      </p:pic>
      <p:pic>
        <p:nvPicPr>
          <p:cNvPr id="9" name="图片 8"/>
          <p:cNvPicPr>
            <a:picLocks noChangeAspect="1"/>
          </p:cNvPicPr>
          <p:nvPr/>
        </p:nvPicPr>
        <p:blipFill>
          <a:blip r:embed="rId3"/>
          <a:stretch>
            <a:fillRect/>
          </a:stretch>
        </p:blipFill>
        <p:spPr>
          <a:xfrm>
            <a:off x="6168390" y="3098165"/>
            <a:ext cx="5250815" cy="1819275"/>
          </a:xfrm>
          <a:prstGeom prst="rect">
            <a:avLst/>
          </a:prstGeom>
        </p:spPr>
      </p:pic>
      <p:pic>
        <p:nvPicPr>
          <p:cNvPr id="11" name="图片 10"/>
          <p:cNvPicPr>
            <a:picLocks noChangeAspect="1"/>
          </p:cNvPicPr>
          <p:nvPr/>
        </p:nvPicPr>
        <p:blipFill>
          <a:blip r:embed="rId4"/>
          <a:stretch>
            <a:fillRect/>
          </a:stretch>
        </p:blipFill>
        <p:spPr>
          <a:xfrm>
            <a:off x="1223948" y="5086985"/>
            <a:ext cx="4563999" cy="8172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sp>
        <p:nvSpPr>
          <p:cNvPr id="4" name="文本框 3"/>
          <p:cNvSpPr txBox="1"/>
          <p:nvPr/>
        </p:nvSpPr>
        <p:spPr>
          <a:xfrm>
            <a:off x="681355" y="259270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atin typeface="汉仪青云简" panose="00020600040101010101" charset="-122"/>
                <a:ea typeface="汉仪青云简" panose="00020600040101010101" charset="-122"/>
              </a:rPr>
              <a:t>Stock AAPL: </a:t>
            </a:r>
          </a:p>
        </p:txBody>
      </p:sp>
      <p:sp>
        <p:nvSpPr>
          <p:cNvPr id="5" name="文本框 4"/>
          <p:cNvSpPr txBox="1"/>
          <p:nvPr/>
        </p:nvSpPr>
        <p:spPr>
          <a:xfrm>
            <a:off x="681355" y="2000885"/>
            <a:ext cx="3749040" cy="368300"/>
          </a:xfrm>
          <a:prstGeom prst="rect">
            <a:avLst/>
          </a:prstGeom>
          <a:noFill/>
        </p:spPr>
        <p:txBody>
          <a:bodyPr wrap="square" rtlCol="0" anchor="t">
            <a:spAutoFit/>
          </a:bodyPr>
          <a:lstStyle/>
          <a:p>
            <a:pPr marL="285750" indent="-285750">
              <a:buFont typeface="Arial" panose="020B0604020202020204" pitchFamily="34" charset="0"/>
              <a:buChar char="•"/>
            </a:pPr>
            <a:r>
              <a:rPr lang="en-US" dirty="0">
                <a:latin typeface="汉仪青云简" panose="00020600040101010101" charset="-122"/>
                <a:ea typeface="汉仪青云简" panose="00020600040101010101" charset="-122"/>
              </a:rPr>
              <a:t>Care about risk(λ=10) </a:t>
            </a:r>
          </a:p>
        </p:txBody>
      </p:sp>
      <p:pic>
        <p:nvPicPr>
          <p:cNvPr id="3" name="图片 2"/>
          <p:cNvPicPr>
            <a:picLocks noChangeAspect="1"/>
          </p:cNvPicPr>
          <p:nvPr/>
        </p:nvPicPr>
        <p:blipFill>
          <a:blip r:embed="rId2"/>
          <a:stretch>
            <a:fillRect/>
          </a:stretch>
        </p:blipFill>
        <p:spPr>
          <a:xfrm>
            <a:off x="1252142" y="5182870"/>
            <a:ext cx="4685232" cy="859790"/>
          </a:xfrm>
          <a:prstGeom prst="rect">
            <a:avLst/>
          </a:prstGeom>
        </p:spPr>
      </p:pic>
      <p:pic>
        <p:nvPicPr>
          <p:cNvPr id="7" name="图片 6"/>
          <p:cNvPicPr>
            <a:picLocks noChangeAspect="1"/>
          </p:cNvPicPr>
          <p:nvPr/>
        </p:nvPicPr>
        <p:blipFill>
          <a:blip r:embed="rId3"/>
          <a:stretch>
            <a:fillRect/>
          </a:stretch>
        </p:blipFill>
        <p:spPr>
          <a:xfrm>
            <a:off x="738505" y="3106420"/>
            <a:ext cx="5090795" cy="1769110"/>
          </a:xfrm>
          <a:prstGeom prst="rect">
            <a:avLst/>
          </a:prstGeom>
        </p:spPr>
      </p:pic>
      <p:pic>
        <p:nvPicPr>
          <p:cNvPr id="9" name="图片 8"/>
          <p:cNvPicPr>
            <a:picLocks noChangeAspect="1"/>
          </p:cNvPicPr>
          <p:nvPr/>
        </p:nvPicPr>
        <p:blipFill>
          <a:blip r:embed="rId4"/>
          <a:stretch>
            <a:fillRect/>
          </a:stretch>
        </p:blipFill>
        <p:spPr>
          <a:xfrm>
            <a:off x="6099810" y="3099435"/>
            <a:ext cx="5356860" cy="18472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sp>
        <p:nvSpPr>
          <p:cNvPr id="4" name="文本框 3"/>
          <p:cNvSpPr txBox="1"/>
          <p:nvPr/>
        </p:nvSpPr>
        <p:spPr>
          <a:xfrm>
            <a:off x="681355" y="259270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atin typeface="汉仪青云简" panose="00020600040101010101" charset="-122"/>
                <a:ea typeface="汉仪青云简" panose="00020600040101010101" charset="-122"/>
              </a:rPr>
              <a:t>Stock AMZN: </a:t>
            </a:r>
          </a:p>
        </p:txBody>
      </p:sp>
      <p:sp>
        <p:nvSpPr>
          <p:cNvPr id="5" name="文本框 4"/>
          <p:cNvSpPr txBox="1"/>
          <p:nvPr/>
        </p:nvSpPr>
        <p:spPr>
          <a:xfrm>
            <a:off x="681355" y="2000885"/>
            <a:ext cx="3749040" cy="368300"/>
          </a:xfrm>
          <a:prstGeom prst="rect">
            <a:avLst/>
          </a:prstGeom>
          <a:noFill/>
        </p:spPr>
        <p:txBody>
          <a:bodyPr wrap="square" rtlCol="0" anchor="t">
            <a:spAutoFit/>
          </a:bodyPr>
          <a:lstStyle/>
          <a:p>
            <a:pPr marL="285750" indent="-285750">
              <a:buFont typeface="Arial" panose="020B0604020202020204" pitchFamily="34" charset="0"/>
              <a:buChar char="•"/>
            </a:pPr>
            <a:r>
              <a:rPr lang="en-US">
                <a:latin typeface="汉仪青云简" panose="00020600040101010101" charset="-122"/>
                <a:ea typeface="汉仪青云简" panose="00020600040101010101" charset="-122"/>
              </a:rPr>
              <a:t>Care about risk(λ=10) </a:t>
            </a:r>
          </a:p>
        </p:txBody>
      </p:sp>
      <p:pic>
        <p:nvPicPr>
          <p:cNvPr id="6" name="图片 5"/>
          <p:cNvPicPr>
            <a:picLocks noChangeAspect="1"/>
          </p:cNvPicPr>
          <p:nvPr/>
        </p:nvPicPr>
        <p:blipFill>
          <a:blip r:embed="rId2"/>
          <a:stretch>
            <a:fillRect/>
          </a:stretch>
        </p:blipFill>
        <p:spPr>
          <a:xfrm>
            <a:off x="1260079" y="5243804"/>
            <a:ext cx="4700031" cy="847751"/>
          </a:xfrm>
          <a:prstGeom prst="rect">
            <a:avLst/>
          </a:prstGeom>
        </p:spPr>
      </p:pic>
      <p:pic>
        <p:nvPicPr>
          <p:cNvPr id="8" name="图片 7"/>
          <p:cNvPicPr>
            <a:picLocks noChangeAspect="1"/>
          </p:cNvPicPr>
          <p:nvPr/>
        </p:nvPicPr>
        <p:blipFill>
          <a:blip r:embed="rId3"/>
          <a:stretch>
            <a:fillRect/>
          </a:stretch>
        </p:blipFill>
        <p:spPr>
          <a:xfrm>
            <a:off x="681355" y="3105785"/>
            <a:ext cx="5199380" cy="1811655"/>
          </a:xfrm>
          <a:prstGeom prst="rect">
            <a:avLst/>
          </a:prstGeom>
        </p:spPr>
      </p:pic>
      <p:pic>
        <p:nvPicPr>
          <p:cNvPr id="9" name="图片 8"/>
          <p:cNvPicPr>
            <a:picLocks noChangeAspect="1"/>
          </p:cNvPicPr>
          <p:nvPr/>
        </p:nvPicPr>
        <p:blipFill>
          <a:blip r:embed="rId4"/>
          <a:stretch>
            <a:fillRect/>
          </a:stretch>
        </p:blipFill>
        <p:spPr>
          <a:xfrm>
            <a:off x="6056630" y="3105785"/>
            <a:ext cx="5487035" cy="18313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sp>
        <p:nvSpPr>
          <p:cNvPr id="4" name="文本框 3"/>
          <p:cNvSpPr txBox="1"/>
          <p:nvPr/>
        </p:nvSpPr>
        <p:spPr>
          <a:xfrm>
            <a:off x="681355" y="259270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atin typeface="汉仪青云简" panose="00020600040101010101" charset="-122"/>
                <a:ea typeface="汉仪青云简" panose="00020600040101010101" charset="-122"/>
              </a:rPr>
              <a:t>Stock BA: </a:t>
            </a:r>
          </a:p>
        </p:txBody>
      </p:sp>
      <p:sp>
        <p:nvSpPr>
          <p:cNvPr id="5" name="文本框 4"/>
          <p:cNvSpPr txBox="1"/>
          <p:nvPr/>
        </p:nvSpPr>
        <p:spPr>
          <a:xfrm>
            <a:off x="681355" y="2000885"/>
            <a:ext cx="3749040" cy="368300"/>
          </a:xfrm>
          <a:prstGeom prst="rect">
            <a:avLst/>
          </a:prstGeom>
          <a:noFill/>
        </p:spPr>
        <p:txBody>
          <a:bodyPr wrap="square" rtlCol="0" anchor="t">
            <a:spAutoFit/>
          </a:bodyPr>
          <a:lstStyle/>
          <a:p>
            <a:pPr marL="285750" indent="-285750">
              <a:buFont typeface="Arial" panose="020B0604020202020204" pitchFamily="34" charset="0"/>
              <a:buChar char="•"/>
            </a:pPr>
            <a:r>
              <a:rPr lang="en-US">
                <a:latin typeface="汉仪青云简" panose="00020600040101010101" charset="-122"/>
                <a:ea typeface="汉仪青云简" panose="00020600040101010101" charset="-122"/>
              </a:rPr>
              <a:t>Care about risk(λ=10) </a:t>
            </a:r>
          </a:p>
        </p:txBody>
      </p:sp>
      <p:pic>
        <p:nvPicPr>
          <p:cNvPr id="6" name="图片 5"/>
          <p:cNvPicPr>
            <a:picLocks noChangeAspect="1"/>
          </p:cNvPicPr>
          <p:nvPr/>
        </p:nvPicPr>
        <p:blipFill>
          <a:blip r:embed="rId2"/>
          <a:stretch>
            <a:fillRect/>
          </a:stretch>
        </p:blipFill>
        <p:spPr>
          <a:xfrm>
            <a:off x="934720" y="5320030"/>
            <a:ext cx="3495675" cy="638175"/>
          </a:xfrm>
          <a:prstGeom prst="rect">
            <a:avLst/>
          </a:prstGeom>
        </p:spPr>
      </p:pic>
      <p:pic>
        <p:nvPicPr>
          <p:cNvPr id="8" name="图片 7"/>
          <p:cNvPicPr>
            <a:picLocks noChangeAspect="1"/>
          </p:cNvPicPr>
          <p:nvPr/>
        </p:nvPicPr>
        <p:blipFill>
          <a:blip r:embed="rId3"/>
          <a:stretch>
            <a:fillRect/>
          </a:stretch>
        </p:blipFill>
        <p:spPr>
          <a:xfrm>
            <a:off x="748665" y="3105785"/>
            <a:ext cx="5085080" cy="1724025"/>
          </a:xfrm>
          <a:prstGeom prst="rect">
            <a:avLst/>
          </a:prstGeom>
        </p:spPr>
      </p:pic>
      <p:pic>
        <p:nvPicPr>
          <p:cNvPr id="9" name="图片 8"/>
          <p:cNvPicPr>
            <a:picLocks noChangeAspect="1"/>
          </p:cNvPicPr>
          <p:nvPr/>
        </p:nvPicPr>
        <p:blipFill>
          <a:blip r:embed="rId4"/>
          <a:stretch>
            <a:fillRect/>
          </a:stretch>
        </p:blipFill>
        <p:spPr>
          <a:xfrm>
            <a:off x="6087745" y="3089910"/>
            <a:ext cx="5218430" cy="17824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sp>
        <p:nvSpPr>
          <p:cNvPr id="4" name="文本框 3"/>
          <p:cNvSpPr txBox="1"/>
          <p:nvPr/>
        </p:nvSpPr>
        <p:spPr>
          <a:xfrm>
            <a:off x="681355" y="259270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atin typeface="汉仪青云简" panose="00020600040101010101" charset="-122"/>
                <a:ea typeface="汉仪青云简" panose="00020600040101010101" charset="-122"/>
              </a:rPr>
              <a:t>Stock AAPL: </a:t>
            </a:r>
          </a:p>
        </p:txBody>
      </p:sp>
      <p:sp>
        <p:nvSpPr>
          <p:cNvPr id="5" name="文本框 4"/>
          <p:cNvSpPr txBox="1"/>
          <p:nvPr/>
        </p:nvSpPr>
        <p:spPr>
          <a:xfrm>
            <a:off x="681355" y="2000885"/>
            <a:ext cx="3749040" cy="368300"/>
          </a:xfrm>
          <a:prstGeom prst="rect">
            <a:avLst/>
          </a:prstGeom>
          <a:noFill/>
        </p:spPr>
        <p:txBody>
          <a:bodyPr wrap="square" rtlCol="0" anchor="t">
            <a:spAutoFit/>
          </a:bodyPr>
          <a:lstStyle/>
          <a:p>
            <a:pPr marL="285750" indent="-285750">
              <a:buFont typeface="Arial" panose="020B0604020202020204" pitchFamily="34" charset="0"/>
              <a:buChar char="•"/>
            </a:pPr>
            <a:r>
              <a:rPr lang="en-US">
                <a:latin typeface="汉仪青云简" panose="00020600040101010101" charset="-122"/>
                <a:ea typeface="汉仪青云简" panose="00020600040101010101" charset="-122"/>
              </a:rPr>
              <a:t>Really care about risk(λ=1000) </a:t>
            </a:r>
          </a:p>
        </p:txBody>
      </p:sp>
      <p:pic>
        <p:nvPicPr>
          <p:cNvPr id="6" name="图片 5"/>
          <p:cNvPicPr>
            <a:picLocks noChangeAspect="1"/>
          </p:cNvPicPr>
          <p:nvPr/>
        </p:nvPicPr>
        <p:blipFill>
          <a:blip r:embed="rId2"/>
          <a:stretch>
            <a:fillRect/>
          </a:stretch>
        </p:blipFill>
        <p:spPr>
          <a:xfrm>
            <a:off x="944245" y="5372100"/>
            <a:ext cx="3486150" cy="657225"/>
          </a:xfrm>
          <a:prstGeom prst="rect">
            <a:avLst/>
          </a:prstGeom>
        </p:spPr>
      </p:pic>
      <p:pic>
        <p:nvPicPr>
          <p:cNvPr id="8" name="图片 7"/>
          <p:cNvPicPr>
            <a:picLocks noChangeAspect="1"/>
          </p:cNvPicPr>
          <p:nvPr/>
        </p:nvPicPr>
        <p:blipFill>
          <a:blip r:embed="rId3"/>
          <a:stretch>
            <a:fillRect/>
          </a:stretch>
        </p:blipFill>
        <p:spPr>
          <a:xfrm>
            <a:off x="681355" y="3099435"/>
            <a:ext cx="4942840" cy="1847215"/>
          </a:xfrm>
          <a:prstGeom prst="rect">
            <a:avLst/>
          </a:prstGeom>
        </p:spPr>
      </p:pic>
      <p:pic>
        <p:nvPicPr>
          <p:cNvPr id="10" name="图片 9"/>
          <p:cNvPicPr>
            <a:picLocks noChangeAspect="1"/>
          </p:cNvPicPr>
          <p:nvPr/>
        </p:nvPicPr>
        <p:blipFill>
          <a:blip r:embed="rId4"/>
          <a:stretch>
            <a:fillRect/>
          </a:stretch>
        </p:blipFill>
        <p:spPr>
          <a:xfrm>
            <a:off x="6147435" y="3106420"/>
            <a:ext cx="5247640" cy="17659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sp>
        <p:nvSpPr>
          <p:cNvPr id="4" name="文本框 3"/>
          <p:cNvSpPr txBox="1"/>
          <p:nvPr/>
        </p:nvSpPr>
        <p:spPr>
          <a:xfrm>
            <a:off x="681355" y="259270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atin typeface="汉仪青云简" panose="00020600040101010101" charset="-122"/>
                <a:ea typeface="汉仪青云简" panose="00020600040101010101" charset="-122"/>
              </a:rPr>
              <a:t>Stock AMZN: </a:t>
            </a:r>
          </a:p>
        </p:txBody>
      </p:sp>
      <p:sp>
        <p:nvSpPr>
          <p:cNvPr id="5" name="文本框 4"/>
          <p:cNvSpPr txBox="1"/>
          <p:nvPr/>
        </p:nvSpPr>
        <p:spPr>
          <a:xfrm>
            <a:off x="681355" y="2000885"/>
            <a:ext cx="3749040" cy="368300"/>
          </a:xfrm>
          <a:prstGeom prst="rect">
            <a:avLst/>
          </a:prstGeom>
          <a:noFill/>
        </p:spPr>
        <p:txBody>
          <a:bodyPr wrap="square" rtlCol="0" anchor="t">
            <a:spAutoFit/>
          </a:bodyPr>
          <a:lstStyle/>
          <a:p>
            <a:pPr marL="285750" indent="-285750">
              <a:buFont typeface="Arial" panose="020B0604020202020204" pitchFamily="34" charset="0"/>
              <a:buChar char="•"/>
            </a:pPr>
            <a:r>
              <a:rPr lang="en-US">
                <a:latin typeface="汉仪青云简" panose="00020600040101010101" charset="-122"/>
                <a:ea typeface="汉仪青云简" panose="00020600040101010101" charset="-122"/>
              </a:rPr>
              <a:t>Really care about risk(λ=1000) </a:t>
            </a:r>
          </a:p>
        </p:txBody>
      </p:sp>
      <p:pic>
        <p:nvPicPr>
          <p:cNvPr id="6" name="图片 5"/>
          <p:cNvPicPr>
            <a:picLocks noChangeAspect="1"/>
          </p:cNvPicPr>
          <p:nvPr/>
        </p:nvPicPr>
        <p:blipFill>
          <a:blip r:embed="rId2"/>
          <a:stretch>
            <a:fillRect/>
          </a:stretch>
        </p:blipFill>
        <p:spPr>
          <a:xfrm>
            <a:off x="870585" y="5323840"/>
            <a:ext cx="3486150" cy="600075"/>
          </a:xfrm>
          <a:prstGeom prst="rect">
            <a:avLst/>
          </a:prstGeom>
        </p:spPr>
      </p:pic>
      <p:pic>
        <p:nvPicPr>
          <p:cNvPr id="8" name="图片 7"/>
          <p:cNvPicPr>
            <a:picLocks noChangeAspect="1"/>
          </p:cNvPicPr>
          <p:nvPr/>
        </p:nvPicPr>
        <p:blipFill>
          <a:blip r:embed="rId3"/>
          <a:stretch>
            <a:fillRect/>
          </a:stretch>
        </p:blipFill>
        <p:spPr>
          <a:xfrm>
            <a:off x="581660" y="3099435"/>
            <a:ext cx="5334635" cy="1831340"/>
          </a:xfrm>
          <a:prstGeom prst="rect">
            <a:avLst/>
          </a:prstGeom>
        </p:spPr>
      </p:pic>
      <p:pic>
        <p:nvPicPr>
          <p:cNvPr id="10" name="图片 9"/>
          <p:cNvPicPr>
            <a:picLocks noChangeAspect="1"/>
          </p:cNvPicPr>
          <p:nvPr/>
        </p:nvPicPr>
        <p:blipFill>
          <a:blip r:embed="rId4"/>
          <a:stretch>
            <a:fillRect/>
          </a:stretch>
        </p:blipFill>
        <p:spPr>
          <a:xfrm>
            <a:off x="6054725" y="3098165"/>
            <a:ext cx="5295900" cy="18326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Combining RL and GOALs-based investing</a:t>
            </a:r>
          </a:p>
        </p:txBody>
      </p:sp>
      <p:sp>
        <p:nvSpPr>
          <p:cNvPr id="4" name="文本框 3"/>
          <p:cNvSpPr txBox="1"/>
          <p:nvPr/>
        </p:nvSpPr>
        <p:spPr>
          <a:xfrm>
            <a:off x="6751955" y="1909717"/>
            <a:ext cx="4451985" cy="5016758"/>
          </a:xfrm>
          <a:prstGeom prst="rect">
            <a:avLst/>
          </a:prstGeom>
          <a:noFill/>
        </p:spPr>
        <p:txBody>
          <a:bodyPr wrap="square" rtlCol="0">
            <a:spAutoFit/>
          </a:bodyPr>
          <a:lstStyle/>
          <a:p>
            <a:pPr marL="457200" indent="-457200" fontAlgn="auto">
              <a:lnSpc>
                <a:spcPct val="200000"/>
              </a:lnSpc>
              <a:buFont typeface="Arial" panose="020B0604020202020204" pitchFamily="34" charset="0"/>
              <a:buAutoNum type="arabicPeriod"/>
            </a:pPr>
            <a:r>
              <a:rPr lang="en-US" altLang="zh-CN" sz="2000" b="1" dirty="0">
                <a:latin typeface="Times New Roman" panose="02020603050405020304" charset="0"/>
                <a:ea typeface="汉仪青云简" panose="00020600040101010101" charset="-122"/>
                <a:cs typeface="Times New Roman" panose="02020603050405020304" charset="0"/>
              </a:rPr>
              <a:t>Project object</a:t>
            </a:r>
          </a:p>
          <a:p>
            <a:pPr marL="457200" indent="-457200" fontAlgn="auto">
              <a:lnSpc>
                <a:spcPct val="200000"/>
              </a:lnSpc>
              <a:buFont typeface="Arial" panose="020B0604020202020204" pitchFamily="34" charset="0"/>
              <a:buAutoNum type="arabicPeriod"/>
            </a:pPr>
            <a:r>
              <a:rPr lang="en-US" altLang="zh-CN" sz="2000" b="1" dirty="0">
                <a:latin typeface="Times New Roman" panose="02020603050405020304" charset="0"/>
                <a:ea typeface="汉仪青云简" panose="00020600040101010101" charset="-122"/>
                <a:cs typeface="Times New Roman" panose="02020603050405020304" charset="0"/>
              </a:rPr>
              <a:t>Basic </a:t>
            </a:r>
            <a:r>
              <a:rPr lang="en-US" altLang="zh-CN" sz="2000" b="1" dirty="0" err="1">
                <a:latin typeface="Times New Roman" panose="02020603050405020304" charset="0"/>
                <a:ea typeface="汉仪青云简" panose="00020600040101010101" charset="-122"/>
                <a:cs typeface="Times New Roman" panose="02020603050405020304" charset="0"/>
              </a:rPr>
              <a:t>concepts&amp;method</a:t>
            </a:r>
            <a:endParaRPr lang="en-US" altLang="zh-CN" sz="2000" b="1" dirty="0">
              <a:latin typeface="Times New Roman" panose="02020603050405020304" charset="0"/>
              <a:ea typeface="汉仪青云简" panose="00020600040101010101" charset="-122"/>
              <a:cs typeface="Times New Roman" panose="02020603050405020304" charset="0"/>
            </a:endParaRPr>
          </a:p>
          <a:p>
            <a:pPr marL="457200" indent="-457200" fontAlgn="auto">
              <a:lnSpc>
                <a:spcPct val="200000"/>
              </a:lnSpc>
              <a:buFont typeface="Arial" panose="020B0604020202020204" pitchFamily="34" charset="0"/>
              <a:buAutoNum type="arabicPeriod"/>
            </a:pPr>
            <a:r>
              <a:rPr lang="en-US" altLang="zh-CN" sz="2000" b="1" dirty="0">
                <a:latin typeface="Times New Roman" panose="02020603050405020304" charset="0"/>
                <a:ea typeface="汉仪青云简" panose="00020600040101010101" charset="-122"/>
                <a:cs typeface="Times New Roman" panose="02020603050405020304" charset="0"/>
              </a:rPr>
              <a:t>Data capture</a:t>
            </a:r>
          </a:p>
          <a:p>
            <a:pPr marL="457200" indent="-457200" fontAlgn="auto">
              <a:lnSpc>
                <a:spcPct val="200000"/>
              </a:lnSpc>
              <a:buFont typeface="Arial" panose="020B0604020202020204" pitchFamily="34" charset="0"/>
              <a:buAutoNum type="arabicPeriod"/>
            </a:pPr>
            <a:r>
              <a:rPr lang="en-US" altLang="zh-CN" sz="2000" b="1" dirty="0">
                <a:latin typeface="Times New Roman" panose="02020603050405020304" charset="0"/>
                <a:ea typeface="汉仪青云简" panose="00020600040101010101" charset="-122"/>
                <a:cs typeface="Times New Roman" panose="02020603050405020304" charset="0"/>
              </a:rPr>
              <a:t>Process and code</a:t>
            </a:r>
          </a:p>
          <a:p>
            <a:pPr marL="457200" indent="-457200" fontAlgn="auto">
              <a:lnSpc>
                <a:spcPct val="200000"/>
              </a:lnSpc>
              <a:buFont typeface="Arial" panose="020B0604020202020204" pitchFamily="34" charset="0"/>
              <a:buAutoNum type="arabicPeriod"/>
            </a:pPr>
            <a:r>
              <a:rPr lang="en-US" altLang="zh-CN" sz="2000" b="1" dirty="0">
                <a:latin typeface="Times New Roman" panose="02020603050405020304" charset="0"/>
                <a:ea typeface="汉仪青云简" panose="00020600040101010101" charset="-122"/>
                <a:cs typeface="Times New Roman" panose="02020603050405020304" charset="0"/>
              </a:rPr>
              <a:t>Results</a:t>
            </a:r>
          </a:p>
          <a:p>
            <a:pPr marL="457200" indent="-457200" fontAlgn="auto">
              <a:lnSpc>
                <a:spcPct val="200000"/>
              </a:lnSpc>
              <a:buFont typeface="Arial" panose="020B0604020202020204" pitchFamily="34" charset="0"/>
              <a:buAutoNum type="arabicPeriod"/>
            </a:pPr>
            <a:r>
              <a:rPr lang="en-US" altLang="zh-CN" sz="2000" b="1" dirty="0">
                <a:latin typeface="Times New Roman" panose="02020603050405020304" charset="0"/>
                <a:ea typeface="汉仪青云简" panose="00020600040101010101" charset="-122"/>
                <a:cs typeface="Times New Roman" panose="02020603050405020304" charset="0"/>
              </a:rPr>
              <a:t>Parameter optimization</a:t>
            </a:r>
          </a:p>
          <a:p>
            <a:pPr marL="457200" indent="-457200" fontAlgn="auto">
              <a:lnSpc>
                <a:spcPct val="200000"/>
              </a:lnSpc>
              <a:buFont typeface="Arial" panose="020B0604020202020204" pitchFamily="34" charset="0"/>
              <a:buAutoNum type="arabicPeriod"/>
            </a:pPr>
            <a:r>
              <a:rPr lang="en-US" altLang="zh-CN" sz="2000" b="1" dirty="0">
                <a:latin typeface="Times New Roman" panose="02020603050405020304" charset="0"/>
                <a:ea typeface="汉仪青云简" panose="00020600040101010101" charset="-122"/>
                <a:cs typeface="Times New Roman" panose="02020603050405020304" charset="0"/>
              </a:rPr>
              <a:t>Conclusion and future work</a:t>
            </a:r>
          </a:p>
          <a:p>
            <a:pPr marL="457200" indent="-457200">
              <a:buFont typeface="Arial" panose="020B0604020202020204" pitchFamily="34" charset="0"/>
              <a:buAutoNum type="arabicPeriod"/>
            </a:pPr>
            <a:endParaRPr lang="en-US" altLang="zh-CN" sz="2000" b="1" dirty="0">
              <a:latin typeface="Times New Roman" panose="02020603050405020304" charset="0"/>
              <a:ea typeface="汉仪青云简" panose="00020600040101010101" charset="-122"/>
              <a:cs typeface="Times New Roman" panose="02020603050405020304" charset="0"/>
            </a:endParaRPr>
          </a:p>
          <a:p>
            <a:pPr marL="457200" indent="-457200">
              <a:buFont typeface="Arial" panose="020B0604020202020204" pitchFamily="34" charset="0"/>
              <a:buAutoNum type="arabicPeriod"/>
            </a:pPr>
            <a:endParaRPr lang="en-US" altLang="zh-CN" sz="2000" b="1" dirty="0">
              <a:latin typeface="Times New Roman" panose="02020603050405020304" charset="0"/>
              <a:ea typeface="汉仪青云简" panose="00020600040101010101" charset="-122"/>
              <a:cs typeface="Times New Roman" panose="02020603050405020304" charset="0"/>
            </a:endParaRPr>
          </a:p>
        </p:txBody>
      </p:sp>
      <p:pic>
        <p:nvPicPr>
          <p:cNvPr id="125" name="shutterstock-1200987679-194734.png" descr="shutterstock-1200987679-194734.png"/>
          <p:cNvPicPr>
            <a:picLocks noChangeAspect="1"/>
          </p:cNvPicPr>
          <p:nvPr>
            <p:custDataLst>
              <p:tags r:id="rId1"/>
            </p:custDataLst>
          </p:nvPr>
        </p:nvPicPr>
        <p:blipFill>
          <a:blip r:embed="rId3"/>
          <a:stretch>
            <a:fillRect/>
          </a:stretch>
        </p:blipFill>
        <p:spPr>
          <a:xfrm>
            <a:off x="1324610" y="2105660"/>
            <a:ext cx="4133850" cy="4074795"/>
          </a:xfrm>
          <a:prstGeom prst="rect">
            <a:avLst/>
          </a:prstGeom>
          <a:ln w="12700">
            <a:miter lim="400000"/>
            <a:headEnd/>
            <a:tailEnd/>
          </a:ln>
        </p:spPr>
      </p:pic>
    </p:spTree>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sp>
        <p:nvSpPr>
          <p:cNvPr id="4" name="文本框 3"/>
          <p:cNvSpPr txBox="1"/>
          <p:nvPr/>
        </p:nvSpPr>
        <p:spPr>
          <a:xfrm>
            <a:off x="681355" y="2592705"/>
            <a:ext cx="3749040" cy="368300"/>
          </a:xfrm>
          <a:prstGeom prst="rect">
            <a:avLst/>
          </a:prstGeom>
          <a:noFill/>
        </p:spPr>
        <p:txBody>
          <a:bodyPr wrap="square" rtlCol="0" anchor="t">
            <a:spAutoFit/>
          </a:bodyPr>
          <a:lstStyle/>
          <a:p>
            <a:pPr marL="285750" indent="-285750">
              <a:buFont typeface="Wingdings" panose="05000000000000000000" charset="0"/>
              <a:buChar char="Ø"/>
            </a:pPr>
            <a:r>
              <a:rPr lang="en-US">
                <a:latin typeface="汉仪青云简" panose="00020600040101010101" charset="-122"/>
                <a:ea typeface="汉仪青云简" panose="00020600040101010101" charset="-122"/>
              </a:rPr>
              <a:t>Stock BA: </a:t>
            </a:r>
          </a:p>
        </p:txBody>
      </p:sp>
      <p:sp>
        <p:nvSpPr>
          <p:cNvPr id="5" name="文本框 4"/>
          <p:cNvSpPr txBox="1"/>
          <p:nvPr/>
        </p:nvSpPr>
        <p:spPr>
          <a:xfrm>
            <a:off x="681355" y="2000885"/>
            <a:ext cx="3749040" cy="368300"/>
          </a:xfrm>
          <a:prstGeom prst="rect">
            <a:avLst/>
          </a:prstGeom>
          <a:noFill/>
        </p:spPr>
        <p:txBody>
          <a:bodyPr wrap="square" rtlCol="0" anchor="t">
            <a:spAutoFit/>
          </a:bodyPr>
          <a:lstStyle/>
          <a:p>
            <a:pPr marL="285750" indent="-285750">
              <a:buFont typeface="Arial" panose="020B0604020202020204" pitchFamily="34" charset="0"/>
              <a:buChar char="•"/>
            </a:pPr>
            <a:r>
              <a:rPr lang="en-US">
                <a:latin typeface="汉仪青云简" panose="00020600040101010101" charset="-122"/>
                <a:ea typeface="汉仪青云简" panose="00020600040101010101" charset="-122"/>
              </a:rPr>
              <a:t>Really care about risk(λ=1000) </a:t>
            </a:r>
          </a:p>
        </p:txBody>
      </p:sp>
      <p:pic>
        <p:nvPicPr>
          <p:cNvPr id="6" name="图片 5"/>
          <p:cNvPicPr>
            <a:picLocks noChangeAspect="1"/>
          </p:cNvPicPr>
          <p:nvPr/>
        </p:nvPicPr>
        <p:blipFill>
          <a:blip r:embed="rId2"/>
          <a:stretch>
            <a:fillRect/>
          </a:stretch>
        </p:blipFill>
        <p:spPr>
          <a:xfrm>
            <a:off x="1068705" y="5376545"/>
            <a:ext cx="3476625" cy="628650"/>
          </a:xfrm>
          <a:prstGeom prst="rect">
            <a:avLst/>
          </a:prstGeom>
        </p:spPr>
      </p:pic>
      <p:pic>
        <p:nvPicPr>
          <p:cNvPr id="8" name="图片 7"/>
          <p:cNvPicPr>
            <a:picLocks noChangeAspect="1"/>
          </p:cNvPicPr>
          <p:nvPr/>
        </p:nvPicPr>
        <p:blipFill>
          <a:blip r:embed="rId3"/>
          <a:stretch>
            <a:fillRect/>
          </a:stretch>
        </p:blipFill>
        <p:spPr>
          <a:xfrm>
            <a:off x="581660" y="3114675"/>
            <a:ext cx="5060950" cy="1769745"/>
          </a:xfrm>
          <a:prstGeom prst="rect">
            <a:avLst/>
          </a:prstGeom>
        </p:spPr>
      </p:pic>
      <p:pic>
        <p:nvPicPr>
          <p:cNvPr id="10" name="图片 9"/>
          <p:cNvPicPr>
            <a:picLocks noChangeAspect="1"/>
          </p:cNvPicPr>
          <p:nvPr/>
        </p:nvPicPr>
        <p:blipFill>
          <a:blip r:embed="rId4"/>
          <a:stretch>
            <a:fillRect/>
          </a:stretch>
        </p:blipFill>
        <p:spPr>
          <a:xfrm>
            <a:off x="5958205" y="3114675"/>
            <a:ext cx="5191760" cy="18510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5.  Results</a:t>
            </a:r>
          </a:p>
        </p:txBody>
      </p:sp>
      <p:pic>
        <p:nvPicPr>
          <p:cNvPr id="3" name="图片 2"/>
          <p:cNvPicPr>
            <a:picLocks noChangeAspect="1"/>
          </p:cNvPicPr>
          <p:nvPr>
            <p:custDataLst>
              <p:tags r:id="rId1"/>
            </p:custDataLst>
          </p:nvPr>
        </p:nvPicPr>
        <p:blipFill>
          <a:blip r:embed="rId4"/>
          <a:stretch>
            <a:fillRect/>
          </a:stretch>
        </p:blipFill>
        <p:spPr>
          <a:xfrm>
            <a:off x="958215" y="3185160"/>
            <a:ext cx="4657090" cy="2019935"/>
          </a:xfrm>
          <a:prstGeom prst="rect">
            <a:avLst/>
          </a:prstGeom>
        </p:spPr>
      </p:pic>
      <p:sp>
        <p:nvSpPr>
          <p:cNvPr id="7" name="文本框 6"/>
          <p:cNvSpPr txBox="1"/>
          <p:nvPr/>
        </p:nvSpPr>
        <p:spPr>
          <a:xfrm>
            <a:off x="823595" y="2089150"/>
            <a:ext cx="3030220" cy="398780"/>
          </a:xfrm>
          <a:prstGeom prst="rect">
            <a:avLst/>
          </a:prstGeom>
          <a:noFill/>
        </p:spPr>
        <p:txBody>
          <a:bodyPr wrap="square" rtlCol="0" anchor="t">
            <a:spAutoFit/>
          </a:bodyPr>
          <a:lstStyle/>
          <a:p>
            <a:pPr marL="285750" indent="-285750">
              <a:buFont typeface="Wingdings" panose="05000000000000000000" charset="0"/>
              <a:buChar char="Ø"/>
            </a:pPr>
            <a:r>
              <a:rPr lang="en-US" sz="2000">
                <a:latin typeface="汉仪青云简" panose="00020600040101010101" charset="-122"/>
                <a:ea typeface="汉仪青云简" panose="00020600040101010101" charset="-122"/>
                <a:sym typeface="+mn-ea"/>
              </a:rPr>
              <a:t>Compare the result: </a:t>
            </a:r>
            <a:endParaRPr lang="en-US" altLang="en-US" sz="2000">
              <a:latin typeface="汉仪青云简" panose="00020600040101010101" charset="-122"/>
              <a:ea typeface="汉仪青云简" panose="00020600040101010101" charset="-122"/>
              <a:sym typeface="+mn-ea"/>
            </a:endParaRPr>
          </a:p>
        </p:txBody>
      </p:sp>
      <p:pic>
        <p:nvPicPr>
          <p:cNvPr id="4" name="图片 3"/>
          <p:cNvPicPr>
            <a:picLocks noChangeAspect="1"/>
          </p:cNvPicPr>
          <p:nvPr>
            <p:custDataLst>
              <p:tags r:id="rId2"/>
            </p:custDataLst>
          </p:nvPr>
        </p:nvPicPr>
        <p:blipFill>
          <a:blip r:embed="rId5"/>
          <a:stretch>
            <a:fillRect/>
          </a:stretch>
        </p:blipFill>
        <p:spPr>
          <a:xfrm>
            <a:off x="6263640" y="3185160"/>
            <a:ext cx="4936490" cy="20199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dirty="0"/>
              <a:t>6. </a:t>
            </a:r>
            <a:r>
              <a:rPr lang="en-US" altLang="zh-CN" dirty="0" err="1"/>
              <a:t>OPTIMIZation</a:t>
            </a:r>
            <a:r>
              <a:rPr lang="en-US" altLang="zh-CN" dirty="0"/>
              <a:t> AND PARAMETER INFLUENCE</a:t>
            </a:r>
          </a:p>
        </p:txBody>
      </p:sp>
      <p:sp>
        <p:nvSpPr>
          <p:cNvPr id="7" name="文本框 6"/>
          <p:cNvSpPr txBox="1"/>
          <p:nvPr/>
        </p:nvSpPr>
        <p:spPr>
          <a:xfrm>
            <a:off x="478361" y="2089815"/>
            <a:ext cx="3729745" cy="400110"/>
          </a:xfrm>
          <a:prstGeom prst="rect">
            <a:avLst/>
          </a:prstGeom>
          <a:noFill/>
        </p:spPr>
        <p:txBody>
          <a:bodyPr wrap="square" rtlCol="0" anchor="t">
            <a:spAutoFit/>
          </a:bodyPr>
          <a:lstStyle/>
          <a:p>
            <a:pPr marL="285750" indent="-285750">
              <a:buFont typeface="Wingdings" panose="05000000000000000000" charset="0"/>
              <a:buChar char="Ø"/>
            </a:pPr>
            <a:r>
              <a:rPr lang="en-US" altLang="zh-CN" sz="2000" dirty="0">
                <a:latin typeface="汉仪青云简" panose="00020600040101010101" charset="-122"/>
                <a:ea typeface="汉仪青云简" panose="00020600040101010101" charset="-122"/>
                <a:sym typeface="+mn-ea"/>
              </a:rPr>
              <a:t>Influence by n</a:t>
            </a:r>
            <a:r>
              <a:rPr lang="en-US" sz="2000" dirty="0">
                <a:latin typeface="汉仪青云简" panose="00020600040101010101" charset="-122"/>
                <a:ea typeface="汉仪青云简" panose="00020600040101010101" charset="-122"/>
                <a:sym typeface="+mn-ea"/>
              </a:rPr>
              <a:t>umber of features: </a:t>
            </a:r>
            <a:endParaRPr lang="en-US" altLang="en-US" sz="2000" dirty="0">
              <a:latin typeface="汉仪青云简" panose="00020600040101010101" charset="-122"/>
              <a:ea typeface="汉仪青云简" panose="00020600040101010101" charset="-122"/>
              <a:sym typeface="+mn-ea"/>
            </a:endParaRPr>
          </a:p>
        </p:txBody>
      </p:sp>
      <p:pic>
        <p:nvPicPr>
          <p:cNvPr id="5" name="Picture 4"/>
          <p:cNvPicPr>
            <a:picLocks noChangeAspect="1"/>
          </p:cNvPicPr>
          <p:nvPr/>
        </p:nvPicPr>
        <p:blipFill>
          <a:blip r:embed="rId2"/>
          <a:stretch>
            <a:fillRect/>
          </a:stretch>
        </p:blipFill>
        <p:spPr>
          <a:xfrm>
            <a:off x="1022597" y="2800246"/>
            <a:ext cx="9777744" cy="355752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dirty="0"/>
              <a:t>6. OPTIMIZATION AND PARAMETER INFLUENCE</a:t>
            </a:r>
          </a:p>
        </p:txBody>
      </p:sp>
      <p:sp>
        <p:nvSpPr>
          <p:cNvPr id="8" name="文本框 6"/>
          <p:cNvSpPr txBox="1"/>
          <p:nvPr/>
        </p:nvSpPr>
        <p:spPr>
          <a:xfrm>
            <a:off x="497852" y="2081834"/>
            <a:ext cx="3729745" cy="400110"/>
          </a:xfrm>
          <a:prstGeom prst="rect">
            <a:avLst/>
          </a:prstGeom>
          <a:noFill/>
        </p:spPr>
        <p:txBody>
          <a:bodyPr wrap="square" rtlCol="0" anchor="t">
            <a:spAutoFit/>
          </a:bodyPr>
          <a:lstStyle/>
          <a:p>
            <a:pPr marL="285750" indent="-285750">
              <a:buFont typeface="Wingdings" panose="05000000000000000000" charset="0"/>
              <a:buChar char="Ø"/>
            </a:pPr>
            <a:r>
              <a:rPr lang="en-US" altLang="zh-CN" sz="2000" dirty="0">
                <a:latin typeface="汉仪青云简" panose="00020600040101010101" charset="-122"/>
                <a:ea typeface="汉仪青云简" panose="00020600040101010101" charset="-122"/>
                <a:sym typeface="+mn-ea"/>
              </a:rPr>
              <a:t>Influence by training epochs</a:t>
            </a:r>
            <a:r>
              <a:rPr lang="en-US" sz="2000" dirty="0">
                <a:latin typeface="汉仪青云简" panose="00020600040101010101" charset="-122"/>
                <a:ea typeface="汉仪青云简" panose="00020600040101010101" charset="-122"/>
                <a:sym typeface="+mn-ea"/>
              </a:rPr>
              <a:t>: </a:t>
            </a:r>
            <a:endParaRPr lang="en-US" altLang="en-US" sz="2000" dirty="0">
              <a:latin typeface="汉仪青云简" panose="00020600040101010101" charset="-122"/>
              <a:ea typeface="汉仪青云简" panose="00020600040101010101" charset="-122"/>
              <a:sym typeface="+mn-ea"/>
            </a:endParaRPr>
          </a:p>
        </p:txBody>
      </p:sp>
      <p:pic>
        <p:nvPicPr>
          <p:cNvPr id="4" name="Picture 3"/>
          <p:cNvPicPr>
            <a:picLocks noChangeAspect="1"/>
          </p:cNvPicPr>
          <p:nvPr/>
        </p:nvPicPr>
        <p:blipFill>
          <a:blip r:embed="rId2"/>
          <a:stretch>
            <a:fillRect/>
          </a:stretch>
        </p:blipFill>
        <p:spPr>
          <a:xfrm>
            <a:off x="1083712" y="2693728"/>
            <a:ext cx="9691252" cy="34831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dirty="0"/>
              <a:t>6. OPTIMIZE AND PARAMETER INFLUENCE</a:t>
            </a:r>
          </a:p>
        </p:txBody>
      </p:sp>
      <p:sp>
        <p:nvSpPr>
          <p:cNvPr id="8" name="文本框 6"/>
          <p:cNvSpPr txBox="1"/>
          <p:nvPr/>
        </p:nvSpPr>
        <p:spPr>
          <a:xfrm>
            <a:off x="497852" y="2081834"/>
            <a:ext cx="3729745" cy="400110"/>
          </a:xfrm>
          <a:prstGeom prst="rect">
            <a:avLst/>
          </a:prstGeom>
          <a:noFill/>
        </p:spPr>
        <p:txBody>
          <a:bodyPr wrap="square" rtlCol="0" anchor="t">
            <a:spAutoFit/>
          </a:bodyPr>
          <a:lstStyle/>
          <a:p>
            <a:pPr marL="285750" indent="-285750">
              <a:buFont typeface="Wingdings" panose="05000000000000000000" charset="0"/>
              <a:buChar char="Ø"/>
            </a:pPr>
            <a:r>
              <a:rPr lang="en-US" altLang="zh-CN" sz="2000" dirty="0">
                <a:latin typeface="汉仪青云简" panose="00020600040101010101" charset="-122"/>
                <a:ea typeface="汉仪青云简" panose="00020600040101010101" charset="-122"/>
                <a:sym typeface="+mn-ea"/>
              </a:rPr>
              <a:t>Influence by lambda(</a:t>
            </a:r>
            <a:r>
              <a:rPr lang="en-US" altLang="zh-CN" sz="2000" dirty="0">
                <a:latin typeface="汉仪青云简" panose="00020600040101010101" charset="-122"/>
                <a:ea typeface="汉仪青云简" panose="00020600040101010101" charset="-122"/>
              </a:rPr>
              <a:t>λ</a:t>
            </a:r>
            <a:r>
              <a:rPr lang="en-US" altLang="zh-CN" sz="2000" dirty="0">
                <a:latin typeface="汉仪青云简" panose="00020600040101010101" charset="-122"/>
                <a:ea typeface="汉仪青云简" panose="00020600040101010101" charset="-122"/>
                <a:sym typeface="+mn-ea"/>
              </a:rPr>
              <a:t>)</a:t>
            </a:r>
            <a:r>
              <a:rPr lang="en-US" sz="2000" dirty="0">
                <a:latin typeface="汉仪青云简" panose="00020600040101010101" charset="-122"/>
                <a:ea typeface="汉仪青云简" panose="00020600040101010101" charset="-122"/>
                <a:sym typeface="+mn-ea"/>
              </a:rPr>
              <a:t>: </a:t>
            </a:r>
            <a:endParaRPr lang="en-US" altLang="en-US" sz="2000" dirty="0">
              <a:latin typeface="汉仪青云简" panose="00020600040101010101" charset="-122"/>
              <a:ea typeface="汉仪青云简" panose="00020600040101010101" charset="-122"/>
              <a:sym typeface="+mn-ea"/>
            </a:endParaRPr>
          </a:p>
        </p:txBody>
      </p:sp>
      <p:pic>
        <p:nvPicPr>
          <p:cNvPr id="5" name="Picture 4"/>
          <p:cNvPicPr>
            <a:picLocks noChangeAspect="1"/>
          </p:cNvPicPr>
          <p:nvPr/>
        </p:nvPicPr>
        <p:blipFill>
          <a:blip r:embed="rId2"/>
          <a:stretch>
            <a:fillRect/>
          </a:stretch>
        </p:blipFill>
        <p:spPr>
          <a:xfrm>
            <a:off x="953957" y="2782272"/>
            <a:ext cx="10128770" cy="34972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dirty="0"/>
              <a:t>7.  Conclusion and Future work</a:t>
            </a:r>
          </a:p>
        </p:txBody>
      </p:sp>
      <p:sp>
        <p:nvSpPr>
          <p:cNvPr id="3" name="TextBox 2"/>
          <p:cNvSpPr txBox="1"/>
          <p:nvPr/>
        </p:nvSpPr>
        <p:spPr>
          <a:xfrm>
            <a:off x="979713" y="2295331"/>
            <a:ext cx="9890449" cy="646331"/>
          </a:xfrm>
          <a:prstGeom prst="rect">
            <a:avLst/>
          </a:prstGeom>
          <a:noFill/>
        </p:spPr>
        <p:txBody>
          <a:bodyPr wrap="square" rtlCol="0">
            <a:spAutoFit/>
          </a:bodyPr>
          <a:lstStyle/>
          <a:p>
            <a:r>
              <a:rPr lang="en-US" altLang="zh-CN" dirty="0"/>
              <a:t>1. Like many good models in the market, our model in the test set also greatly magnified the earnings of the U.S. stock market. </a:t>
            </a:r>
            <a:endParaRPr lang="zh-CN" altLang="en-US" dirty="0"/>
          </a:p>
        </p:txBody>
      </p:sp>
      <p:sp>
        <p:nvSpPr>
          <p:cNvPr id="6" name="TextBox 5"/>
          <p:cNvSpPr txBox="1"/>
          <p:nvPr/>
        </p:nvSpPr>
        <p:spPr>
          <a:xfrm>
            <a:off x="979713" y="3201664"/>
            <a:ext cx="9890449" cy="369332"/>
          </a:xfrm>
          <a:prstGeom prst="rect">
            <a:avLst/>
          </a:prstGeom>
          <a:noFill/>
        </p:spPr>
        <p:txBody>
          <a:bodyPr wrap="square" rtlCol="0">
            <a:spAutoFit/>
          </a:bodyPr>
          <a:lstStyle/>
          <a:p>
            <a:r>
              <a:rPr lang="en-US" altLang="zh-CN" dirty="0"/>
              <a:t>2. With adequate training, the trading signals are also very clear, without excessive frequency or sparsity.</a:t>
            </a:r>
            <a:endParaRPr lang="zh-CN" altLang="en-US" dirty="0"/>
          </a:p>
        </p:txBody>
      </p:sp>
      <p:sp>
        <p:nvSpPr>
          <p:cNvPr id="7" name="TextBox 6"/>
          <p:cNvSpPr txBox="1"/>
          <p:nvPr/>
        </p:nvSpPr>
        <p:spPr>
          <a:xfrm>
            <a:off x="979713" y="3830998"/>
            <a:ext cx="9890449" cy="923330"/>
          </a:xfrm>
          <a:prstGeom prst="rect">
            <a:avLst/>
          </a:prstGeom>
          <a:noFill/>
        </p:spPr>
        <p:txBody>
          <a:bodyPr wrap="square" rtlCol="0">
            <a:spAutoFit/>
          </a:bodyPr>
          <a:lstStyle/>
          <a:p>
            <a:r>
              <a:rPr lang="en-US" altLang="zh-CN" dirty="0"/>
              <a:t>3. From the point of view of parameter influence and optimization, the results are also very consistent with the basic behavior pattern of machine learning parameter influence, which changes continuously and generally has extreme value points.</a:t>
            </a:r>
            <a:endParaRPr lang="zh-CN" altLang="en-US" dirty="0"/>
          </a:p>
        </p:txBody>
      </p:sp>
      <p:sp>
        <p:nvSpPr>
          <p:cNvPr id="8" name="TextBox 7"/>
          <p:cNvSpPr txBox="1"/>
          <p:nvPr/>
        </p:nvSpPr>
        <p:spPr>
          <a:xfrm>
            <a:off x="979713" y="5013557"/>
            <a:ext cx="9890449" cy="646331"/>
          </a:xfrm>
          <a:prstGeom prst="rect">
            <a:avLst/>
          </a:prstGeom>
          <a:noFill/>
        </p:spPr>
        <p:txBody>
          <a:bodyPr wrap="square" rtlCol="0">
            <a:spAutoFit/>
          </a:bodyPr>
          <a:lstStyle/>
          <a:p>
            <a:r>
              <a:rPr lang="en-US" altLang="zh-CN" dirty="0"/>
              <a:t>4. After converting a goal-based problem into a utility function, the risk-related problem can be directly determined by a parameter(</a:t>
            </a:r>
            <a:r>
              <a:rPr lang="en-US" altLang="zh-CN" sz="1800" dirty="0">
                <a:latin typeface="汉仪青云简" panose="00020600040101010101" charset="-122"/>
                <a:ea typeface="汉仪青云简" panose="00020600040101010101" charset="-122"/>
              </a:rPr>
              <a:t>λ</a:t>
            </a:r>
            <a:r>
              <a:rPr lang="en-US" altLang="zh-CN" dirty="0"/>
              <a:t>).</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dirty="0"/>
              <a:t>7.  Conclusion and Future work</a:t>
            </a:r>
          </a:p>
        </p:txBody>
      </p:sp>
      <p:sp>
        <p:nvSpPr>
          <p:cNvPr id="3" name="TextBox 2"/>
          <p:cNvSpPr txBox="1"/>
          <p:nvPr/>
        </p:nvSpPr>
        <p:spPr>
          <a:xfrm>
            <a:off x="979713" y="2295331"/>
            <a:ext cx="9890449" cy="369332"/>
          </a:xfrm>
          <a:prstGeom prst="rect">
            <a:avLst/>
          </a:prstGeom>
          <a:noFill/>
        </p:spPr>
        <p:txBody>
          <a:bodyPr wrap="square" rtlCol="0">
            <a:spAutoFit/>
          </a:bodyPr>
          <a:lstStyle/>
          <a:p>
            <a:r>
              <a:rPr lang="en-US" altLang="zh-CN" dirty="0"/>
              <a:t>1. Real trading or mock trading tests</a:t>
            </a:r>
            <a:endParaRPr lang="zh-CN" altLang="en-US" dirty="0"/>
          </a:p>
        </p:txBody>
      </p:sp>
      <p:sp>
        <p:nvSpPr>
          <p:cNvPr id="6" name="TextBox 5"/>
          <p:cNvSpPr txBox="1"/>
          <p:nvPr/>
        </p:nvSpPr>
        <p:spPr>
          <a:xfrm>
            <a:off x="979713" y="3184126"/>
            <a:ext cx="9890449" cy="369332"/>
          </a:xfrm>
          <a:prstGeom prst="rect">
            <a:avLst/>
          </a:prstGeom>
          <a:noFill/>
        </p:spPr>
        <p:txBody>
          <a:bodyPr wrap="square" rtlCol="0">
            <a:spAutoFit/>
          </a:bodyPr>
          <a:lstStyle/>
          <a:p>
            <a:r>
              <a:rPr lang="en-US" altLang="zh-CN" dirty="0"/>
              <a:t>2. For goal-based problems, add more nonlinear constraints.</a:t>
            </a:r>
            <a:endParaRPr lang="zh-CN" altLang="en-US" dirty="0"/>
          </a:p>
        </p:txBody>
      </p:sp>
      <p:sp>
        <p:nvSpPr>
          <p:cNvPr id="7" name="TextBox 6"/>
          <p:cNvSpPr txBox="1"/>
          <p:nvPr/>
        </p:nvSpPr>
        <p:spPr>
          <a:xfrm>
            <a:off x="979713" y="4090458"/>
            <a:ext cx="9890449" cy="369332"/>
          </a:xfrm>
          <a:prstGeom prst="rect">
            <a:avLst/>
          </a:prstGeom>
          <a:noFill/>
        </p:spPr>
        <p:txBody>
          <a:bodyPr wrap="square" rtlCol="0">
            <a:spAutoFit/>
          </a:bodyPr>
          <a:lstStyle/>
          <a:p>
            <a:r>
              <a:rPr lang="en-US" altLang="zh-CN" dirty="0"/>
              <a:t>3. Optimize for more detailed parameters.</a:t>
            </a:r>
            <a:endParaRPr lang="zh-CN" altLang="en-US" dirty="0"/>
          </a:p>
        </p:txBody>
      </p:sp>
      <p:sp>
        <p:nvSpPr>
          <p:cNvPr id="8" name="TextBox 7"/>
          <p:cNvSpPr txBox="1"/>
          <p:nvPr/>
        </p:nvSpPr>
        <p:spPr>
          <a:xfrm>
            <a:off x="979713" y="4979253"/>
            <a:ext cx="9890449" cy="369332"/>
          </a:xfrm>
          <a:prstGeom prst="rect">
            <a:avLst/>
          </a:prstGeom>
          <a:noFill/>
        </p:spPr>
        <p:txBody>
          <a:bodyPr wrap="square" rtlCol="0">
            <a:spAutoFit/>
          </a:bodyPr>
          <a:lstStyle/>
          <a:p>
            <a:r>
              <a:rPr lang="en-US" altLang="zh-CN" dirty="0"/>
              <a:t>4. Convert the target topic from a single stock to a portfolio</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sz="5400" dirty="0"/>
              <a:t>Thank you</a:t>
            </a:r>
          </a:p>
        </p:txBody>
      </p:sp>
      <p:sp>
        <p:nvSpPr>
          <p:cNvPr id="3" name="TextBox 2"/>
          <p:cNvSpPr txBox="1"/>
          <p:nvPr/>
        </p:nvSpPr>
        <p:spPr>
          <a:xfrm>
            <a:off x="995891" y="3301470"/>
            <a:ext cx="5551866" cy="1323439"/>
          </a:xfrm>
          <a:prstGeom prst="rect">
            <a:avLst/>
          </a:prstGeom>
          <a:noFill/>
        </p:spPr>
        <p:txBody>
          <a:bodyPr wrap="square" rtlCol="0">
            <a:spAutoFit/>
          </a:bodyPr>
          <a:lstStyle/>
          <a:p>
            <a:r>
              <a:rPr lang="en-US" sz="4000" dirty="0">
                <a:solidFill>
                  <a:schemeClr val="bg1"/>
                </a:solidFill>
              </a:rPr>
              <a:t>Q&amp;A</a:t>
            </a:r>
          </a:p>
          <a:p>
            <a:endParaRPr lang="en-US" sz="40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3272" y="3526971"/>
            <a:ext cx="2297061" cy="24321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1.  Project object</a:t>
            </a:r>
          </a:p>
        </p:txBody>
      </p:sp>
      <p:sp>
        <p:nvSpPr>
          <p:cNvPr id="4" name="文本框 3"/>
          <p:cNvSpPr txBox="1"/>
          <p:nvPr/>
        </p:nvSpPr>
        <p:spPr>
          <a:xfrm>
            <a:off x="731520" y="2361565"/>
            <a:ext cx="10729595" cy="347662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a:latin typeface="汉仪青云简" panose="00020600040101010101" charset="-122"/>
                <a:ea typeface="汉仪青云简" panose="00020600040101010101" charset="-122"/>
              </a:rPr>
              <a:t>In this project, we are going to explore a reinforcement learning algorithm combining with goal-based investing. We will use the Deep-Q network to identify the signals given by the market and tell the agent what action to take under what circumstances. </a:t>
            </a:r>
          </a:p>
          <a:p>
            <a:pPr marL="342900" indent="-342900">
              <a:buFont typeface="Arial" panose="020B0604020202020204" pitchFamily="34" charset="0"/>
              <a:buChar char="•"/>
            </a:pPr>
            <a:endParaRPr lang="en-US" altLang="zh-CN" sz="2000" b="1">
              <a:latin typeface="汉仪青云简" panose="00020600040101010101" charset="-122"/>
              <a:ea typeface="汉仪青云简" panose="00020600040101010101" charset="-122"/>
            </a:endParaRPr>
          </a:p>
          <a:p>
            <a:pPr marL="342900" indent="-342900">
              <a:buFont typeface="Arial" panose="020B0604020202020204" pitchFamily="34" charset="0"/>
              <a:buChar char="•"/>
            </a:pPr>
            <a:r>
              <a:rPr lang="en-US" altLang="zh-CN" sz="2000" b="1">
                <a:latin typeface="汉仪青云简" panose="00020600040101010101" charset="-122"/>
                <a:ea typeface="汉仪青云简" panose="00020600040101010101" charset="-122"/>
              </a:rPr>
              <a:t>We are going to use several stocks to test our algorithm and perfect our parameters.</a:t>
            </a:r>
          </a:p>
          <a:p>
            <a:pPr marL="342900" indent="-342900">
              <a:buFont typeface="Arial" panose="020B0604020202020204" pitchFamily="34" charset="0"/>
              <a:buChar char="•"/>
            </a:pPr>
            <a:endParaRPr lang="en-US" altLang="zh-CN" sz="2000" b="1">
              <a:latin typeface="汉仪青云简" panose="00020600040101010101" charset="-122"/>
              <a:ea typeface="汉仪青云简" panose="00020600040101010101" charset="-122"/>
            </a:endParaRPr>
          </a:p>
          <a:p>
            <a:pPr marL="342900" indent="-342900">
              <a:buFont typeface="Arial" panose="020B0604020202020204" pitchFamily="34" charset="0"/>
              <a:buChar char="•"/>
            </a:pPr>
            <a:r>
              <a:rPr lang="en-US" altLang="zh-CN" sz="2000" b="1">
                <a:latin typeface="汉仪青云简" panose="00020600040101010101" charset="-122"/>
                <a:ea typeface="汉仪青云简" panose="00020600040101010101" charset="-122"/>
              </a:rPr>
              <a:t>Different people have different opinions on investing. Some people do not consider the risk and want to make as much money as possible. However, some people prefer stable returns and reduce risks as much as possible. So, we are going to use the concept of goal-based learning to make our algorithm popularization.</a:t>
            </a:r>
          </a:p>
          <a:p>
            <a:pPr marL="342900" indent="-342900">
              <a:buFont typeface="Arial" panose="020B0604020202020204" pitchFamily="34" charset="0"/>
              <a:buChar char="•"/>
            </a:pPr>
            <a:endParaRPr lang="en-US" altLang="zh-CN" sz="2000" b="1">
              <a:latin typeface="汉仪青云简" panose="00020600040101010101" charset="-122"/>
              <a:ea typeface="汉仪青云简" panose="00020600040101010101" charset="-122"/>
            </a:endParaRPr>
          </a:p>
          <a:p>
            <a:pPr marL="342900" indent="-342900">
              <a:buFont typeface="Arial" panose="020B0604020202020204" pitchFamily="34" charset="0"/>
              <a:buChar char="•"/>
            </a:pPr>
            <a:r>
              <a:rPr lang="en-US" altLang="zh-CN" sz="2000" b="1">
                <a:latin typeface="汉仪青云简" panose="00020600040101010101" charset="-122"/>
                <a:ea typeface="汉仪青云简" panose="00020600040101010101" charset="-122"/>
              </a:rPr>
              <a:t>We are going to use different stocks and set different goals to test our algorithm and measure the result.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2.  Basic concept</a:t>
            </a:r>
          </a:p>
        </p:txBody>
      </p:sp>
      <p:sp>
        <p:nvSpPr>
          <p:cNvPr id="3" name="文本框 2"/>
          <p:cNvSpPr txBox="1"/>
          <p:nvPr/>
        </p:nvSpPr>
        <p:spPr>
          <a:xfrm>
            <a:off x="6963410" y="3354070"/>
            <a:ext cx="4485005" cy="316928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a:latin typeface="汉仪青云简" panose="00020600040101010101" charset="-122"/>
                <a:ea typeface="汉仪青云简" panose="00020600040101010101" charset="-122"/>
              </a:rPr>
              <a:t>The agent Interacts with its environment in discrete time steps. At each time t, the agent receives the current state and reward . It then chooses an action from the set of available actions, which is subsequently sent to the environment. </a:t>
            </a:r>
          </a:p>
          <a:p>
            <a:pPr marL="342900" indent="-342900">
              <a:buFont typeface="Arial" panose="020B0604020202020204" pitchFamily="34" charset="0"/>
              <a:buChar char="•"/>
            </a:pPr>
            <a:r>
              <a:rPr lang="en-US" altLang="zh-CN" sz="2000" b="1">
                <a:latin typeface="汉仪青云简" panose="00020600040101010101" charset="-122"/>
                <a:ea typeface="汉仪青云简" panose="00020600040101010101" charset="-122"/>
              </a:rPr>
              <a:t>The goal in reinforcement learning is to maximize the expected total reward</a:t>
            </a:r>
          </a:p>
          <a:p>
            <a:pPr marL="342900" indent="-342900">
              <a:buFont typeface="Arial" panose="020B0604020202020204" pitchFamily="34" charset="0"/>
              <a:buChar char="•"/>
            </a:pPr>
            <a:endParaRPr lang="en-US" altLang="zh-CN" sz="2000" b="1">
              <a:latin typeface="汉仪青云简" panose="00020600040101010101" charset="-122"/>
              <a:ea typeface="汉仪青云简" panose="00020600040101010101" charset="-122"/>
            </a:endParaRP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p:txBody>
      </p:sp>
      <p:pic>
        <p:nvPicPr>
          <p:cNvPr id="5" name="图片 4"/>
          <p:cNvPicPr>
            <a:picLocks noChangeAspect="1"/>
          </p:cNvPicPr>
          <p:nvPr/>
        </p:nvPicPr>
        <p:blipFill>
          <a:blip r:embed="rId2"/>
          <a:stretch>
            <a:fillRect/>
          </a:stretch>
        </p:blipFill>
        <p:spPr>
          <a:xfrm>
            <a:off x="1067435" y="3354070"/>
            <a:ext cx="5409565" cy="2770505"/>
          </a:xfrm>
          <a:prstGeom prst="rect">
            <a:avLst/>
          </a:prstGeom>
        </p:spPr>
      </p:pic>
      <p:sp>
        <p:nvSpPr>
          <p:cNvPr id="6" name="文本框 5"/>
          <p:cNvSpPr txBox="1"/>
          <p:nvPr/>
        </p:nvSpPr>
        <p:spPr>
          <a:xfrm>
            <a:off x="881380" y="1928495"/>
            <a:ext cx="10729595" cy="1691640"/>
          </a:xfrm>
          <a:prstGeom prst="rect">
            <a:avLst/>
          </a:prstGeom>
          <a:noFill/>
        </p:spPr>
        <p:txBody>
          <a:bodyPr wrap="square" rtlCol="0">
            <a:spAutoFit/>
          </a:bodyPr>
          <a:lstStyle/>
          <a:p>
            <a:pPr marL="342900" indent="-342900">
              <a:buFont typeface="Wingdings" panose="05000000000000000000" charset="0"/>
              <a:buChar char="Ø"/>
            </a:pPr>
            <a:r>
              <a:rPr lang="en-US" altLang="zh-CN" sz="2400" b="1">
                <a:latin typeface="汉仪青云简" panose="00020600040101010101" charset="-122"/>
                <a:ea typeface="汉仪青云简" panose="00020600040101010101" charset="-122"/>
              </a:rPr>
              <a:t>Reinforcement learning:</a:t>
            </a:r>
          </a:p>
          <a:p>
            <a:r>
              <a:rPr lang="en-US" altLang="zh-CN" sz="2000" b="1">
                <a:latin typeface="汉仪青云简" panose="00020600040101010101" charset="-122"/>
                <a:ea typeface="汉仪青云简" panose="00020600040101010101" charset="-122"/>
              </a:rPr>
              <a:t>	RL is an area of machine learning concerned with how software agents ought to take actions in an environment in order to maximize the notion of cumulative reward. </a:t>
            </a:r>
          </a:p>
          <a:p>
            <a:endParaRPr lang="en-US" altLang="zh-CN" sz="2000" b="1">
              <a:latin typeface="汉仪青云简" panose="00020600040101010101" charset="-122"/>
              <a:ea typeface="汉仪青云简" panose="00020600040101010101" charset="-122"/>
            </a:endParaRP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2.  Basic concept</a:t>
            </a:r>
          </a:p>
        </p:txBody>
      </p:sp>
      <p:sp>
        <p:nvSpPr>
          <p:cNvPr id="6" name="文本框 5"/>
          <p:cNvSpPr txBox="1"/>
          <p:nvPr/>
        </p:nvSpPr>
        <p:spPr>
          <a:xfrm>
            <a:off x="881380" y="1928495"/>
            <a:ext cx="10729595" cy="1076325"/>
          </a:xfrm>
          <a:prstGeom prst="rect">
            <a:avLst/>
          </a:prstGeom>
          <a:noFill/>
        </p:spPr>
        <p:txBody>
          <a:bodyPr wrap="square" rtlCol="0">
            <a:spAutoFit/>
          </a:bodyPr>
          <a:lstStyle/>
          <a:p>
            <a:pPr marL="342900" indent="-342900">
              <a:buFont typeface="Wingdings" panose="05000000000000000000" charset="0"/>
              <a:buChar char="Ø"/>
            </a:pPr>
            <a:r>
              <a:rPr lang="en-US" altLang="zh-CN" sz="2400" b="1">
                <a:latin typeface="汉仪青云简" panose="00020600040101010101" charset="-122"/>
                <a:ea typeface="汉仪青云简" panose="00020600040101010101" charset="-122"/>
              </a:rPr>
              <a:t>Our policy (Q-learning)</a:t>
            </a:r>
            <a:r>
              <a:rPr lang="en-US" altLang="zh-CN" sz="2000" b="1">
                <a:latin typeface="汉仪青云简" panose="00020600040101010101" charset="-122"/>
                <a:ea typeface="汉仪青云简" panose="00020600040101010101" charset="-122"/>
              </a:rPr>
              <a:t>	</a:t>
            </a:r>
          </a:p>
          <a:p>
            <a:endParaRPr lang="en-US" altLang="zh-CN" sz="2000" b="1">
              <a:latin typeface="汉仪青云简" panose="00020600040101010101" charset="-122"/>
              <a:ea typeface="汉仪青云简" panose="00020600040101010101" charset="-122"/>
            </a:endParaRP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p:txBody>
      </p:sp>
      <p:sp>
        <p:nvSpPr>
          <p:cNvPr id="3" name="文本框 2">
            <a:extLst>
              <a:ext uri="{FF2B5EF4-FFF2-40B4-BE49-F238E27FC236}">
                <a16:creationId xmlns:a16="http://schemas.microsoft.com/office/drawing/2014/main" id="{D9E23F87-8765-4554-BF86-BBE68FC85936}"/>
              </a:ext>
            </a:extLst>
          </p:cNvPr>
          <p:cNvSpPr txBox="1"/>
          <p:nvPr/>
        </p:nvSpPr>
        <p:spPr>
          <a:xfrm>
            <a:off x="1214120" y="2724388"/>
            <a:ext cx="8224520" cy="1938992"/>
          </a:xfrm>
          <a:prstGeom prst="rect">
            <a:avLst/>
          </a:prstGeom>
          <a:noFill/>
        </p:spPr>
        <p:txBody>
          <a:bodyPr wrap="square" rtlCol="0">
            <a:spAutoFit/>
          </a:bodyPr>
          <a:lstStyle/>
          <a:p>
            <a:r>
              <a:rPr lang="en-US" altLang="zh-CN" sz="2400" dirty="0">
                <a:latin typeface="汉仪青云简" panose="02010600030101010101" charset="-122"/>
                <a:ea typeface="汉仪青云简" panose="02010600030101010101" charset="-122"/>
              </a:rPr>
              <a:t>Q -</a:t>
            </a:r>
            <a:r>
              <a:rPr lang="en-US" altLang="zh-CN" sz="2400" b="1" dirty="0">
                <a:latin typeface="汉仪青云简" panose="02010600030101010101" charset="-122"/>
                <a:ea typeface="汉仪青云简" panose="02010600030101010101" charset="-122"/>
              </a:rPr>
              <a:t>learning</a:t>
            </a:r>
            <a:r>
              <a:rPr lang="en-US" altLang="zh-CN" sz="2400" dirty="0">
                <a:latin typeface="汉仪青云简" panose="02010600030101010101" charset="-122"/>
                <a:ea typeface="汉仪青云简" panose="02010600030101010101" charset="-122"/>
              </a:rPr>
              <a:t> (Watkins, 1989) is a simple way for agents to learn how to act optimally in controlled Markovian domains. It amounts to an incremental method for dynamic programming which imposes limited computational demands. It works by successively improving its evaluations of the quality of particular actions at particular states. </a:t>
            </a:r>
            <a:endParaRPr lang="zh-CN" altLang="en-US" sz="2400" dirty="0">
              <a:latin typeface="汉仪青云简" panose="02010600030101010101" charset="-122"/>
              <a:ea typeface="汉仪青云简" panose="0201060003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2.  Basic concept</a:t>
            </a:r>
          </a:p>
        </p:txBody>
      </p:sp>
      <p:sp>
        <p:nvSpPr>
          <p:cNvPr id="6" name="文本框 5"/>
          <p:cNvSpPr txBox="1"/>
          <p:nvPr/>
        </p:nvSpPr>
        <p:spPr>
          <a:xfrm>
            <a:off x="731520" y="2159000"/>
            <a:ext cx="10729595" cy="3907790"/>
          </a:xfrm>
          <a:prstGeom prst="rect">
            <a:avLst/>
          </a:prstGeom>
          <a:noFill/>
        </p:spPr>
        <p:txBody>
          <a:bodyPr wrap="square" rtlCol="0">
            <a:spAutoFit/>
          </a:bodyPr>
          <a:lstStyle/>
          <a:p>
            <a:pPr marL="342900" indent="-342900">
              <a:buFont typeface="Wingdings" panose="05000000000000000000" charset="0"/>
              <a:buChar char="Ø"/>
            </a:pPr>
            <a:r>
              <a:rPr lang="en-US" altLang="zh-CN" sz="2400" b="1" dirty="0">
                <a:latin typeface="汉仪青云简" panose="00020600040101010101" charset="-122"/>
                <a:ea typeface="汉仪青云简" panose="00020600040101010101" charset="-122"/>
              </a:rPr>
              <a:t>Goal based investment</a:t>
            </a:r>
          </a:p>
          <a:p>
            <a:pPr marL="342900" indent="-342900">
              <a:buFont typeface="Wingdings" panose="05000000000000000000" charset="0"/>
              <a:buChar char="Ø"/>
            </a:pPr>
            <a:endParaRPr lang="en-US" altLang="zh-CN" sz="2400" b="1" dirty="0">
              <a:latin typeface="汉仪青云简" panose="00020600040101010101" charset="-122"/>
              <a:ea typeface="汉仪青云简" panose="00020600040101010101" charset="-122"/>
            </a:endParaRPr>
          </a:p>
          <a:p>
            <a:pPr indent="0">
              <a:buFont typeface="Wingdings" panose="05000000000000000000" charset="0"/>
              <a:buNone/>
            </a:pPr>
            <a:r>
              <a:rPr lang="en-US" altLang="zh-CN" sz="2000" b="1" dirty="0">
                <a:latin typeface="汉仪青云简" panose="00020600040101010101" charset="-122"/>
                <a:ea typeface="汉仪青云简" panose="00020600040101010101" charset="-122"/>
              </a:rPr>
              <a:t>	Goal based investment involves a wealth manager or investment firm’s clients measuring their progress towards specific life goals rather than focusing on generating the highest possible portfolio return or beating the market. </a:t>
            </a:r>
          </a:p>
          <a:p>
            <a:pPr indent="0">
              <a:buFont typeface="Wingdings" panose="05000000000000000000" charset="0"/>
              <a:buNone/>
            </a:pPr>
            <a:endParaRPr lang="en-US" altLang="zh-CN" sz="2000" b="1" dirty="0">
              <a:latin typeface="汉仪青云简" panose="00020600040101010101" charset="-122"/>
              <a:ea typeface="汉仪青云简" panose="00020600040101010101" charset="-122"/>
            </a:endParaRPr>
          </a:p>
          <a:p>
            <a:pPr indent="0">
              <a:buFont typeface="Wingdings" panose="05000000000000000000" charset="0"/>
              <a:buNone/>
            </a:pPr>
            <a:endParaRPr lang="en-US" altLang="zh-CN" sz="2000" b="1" dirty="0">
              <a:latin typeface="汉仪青云简" panose="00020600040101010101" charset="-122"/>
              <a:ea typeface="汉仪青云简" panose="00020600040101010101" charset="-122"/>
            </a:endParaRPr>
          </a:p>
          <a:p>
            <a:pPr marL="457200" indent="-457200">
              <a:buFont typeface="Arial" panose="020B0604020202020204" pitchFamily="34" charset="0"/>
              <a:buChar char="•"/>
            </a:pPr>
            <a:r>
              <a:rPr lang="en-US" sz="2000" b="1" dirty="0">
                <a:latin typeface="汉仪青云简" panose="00020600040101010101" charset="-122"/>
                <a:ea typeface="汉仪青云简" panose="00020600040101010101" charset="-122"/>
                <a:cs typeface="Times New Roman" panose="02020603050405020304" charset="0"/>
                <a:sym typeface="+mn-ea"/>
              </a:rPr>
              <a:t>Most investors are not risk adverse, but rather loss adverse. </a:t>
            </a:r>
          </a:p>
          <a:p>
            <a:pPr marL="457200" indent="-457200">
              <a:buFont typeface="Arial" panose="020B0604020202020204" pitchFamily="34" charset="0"/>
              <a:buChar char="•"/>
            </a:pPr>
            <a:r>
              <a:rPr lang="en-US" sz="2000" b="1" dirty="0">
                <a:latin typeface="汉仪青云简" panose="00020600040101010101" charset="-122"/>
                <a:ea typeface="汉仪青云简" panose="00020600040101010101" charset="-122"/>
                <a:cs typeface="Times New Roman" panose="02020603050405020304" charset="0"/>
                <a:sym typeface="+mn-ea"/>
              </a:rPr>
              <a:t>However very few people don't care about the risk but only cares about make as much money as possible.</a:t>
            </a:r>
          </a:p>
          <a:p>
            <a:pPr marL="457200" indent="-457200">
              <a:buFont typeface="Arial" panose="020B0604020202020204" pitchFamily="34" charset="0"/>
              <a:buChar char="•"/>
            </a:pPr>
            <a:r>
              <a:rPr lang="en-US" sz="2000" b="1" dirty="0">
                <a:latin typeface="汉仪青云简" panose="00020600040101010101" charset="-122"/>
                <a:ea typeface="汉仪青云简" panose="00020600040101010101" charset="-122"/>
                <a:cs typeface="Times New Roman" panose="02020603050405020304" charset="0"/>
                <a:sym typeface="+mn-ea"/>
              </a:rPr>
              <a:t>Use risk management method to make different plans for people with different goals.</a:t>
            </a:r>
          </a:p>
          <a:p>
            <a:pPr marL="457200" indent="-457200">
              <a:buFont typeface="Arial" panose="020B0604020202020204" pitchFamily="34" charset="0"/>
              <a:buChar char="•"/>
            </a:pPr>
            <a:endParaRPr lang="en-US" altLang="zh-CN" sz="2000" b="1" dirty="0">
              <a:latin typeface="汉仪青云简" panose="00020600040101010101" charset="-122"/>
              <a:ea typeface="汉仪青云简" panose="00020600040101010101" charset="-122"/>
            </a:endParaRPr>
          </a:p>
          <a:p>
            <a:pPr marL="342900" indent="-342900">
              <a:buFont typeface="Wingdings" panose="05000000000000000000" charset="0"/>
              <a:buChar char="Ø"/>
            </a:pPr>
            <a:endParaRPr lang="en-US" altLang="zh-CN" sz="2000" b="1" dirty="0">
              <a:latin typeface="汉仪青云简" panose="00020600040101010101" charset="-122"/>
              <a:ea typeface="汉仪青云简" panose="0002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3.  Data capture</a:t>
            </a:r>
          </a:p>
        </p:txBody>
      </p:sp>
      <p:pic>
        <p:nvPicPr>
          <p:cNvPr id="3" name="图片 2"/>
          <p:cNvPicPr>
            <a:picLocks noChangeAspect="1"/>
          </p:cNvPicPr>
          <p:nvPr/>
        </p:nvPicPr>
        <p:blipFill>
          <a:blip r:embed="rId2"/>
          <a:stretch>
            <a:fillRect/>
          </a:stretch>
        </p:blipFill>
        <p:spPr>
          <a:xfrm>
            <a:off x="581660" y="2218055"/>
            <a:ext cx="6836410" cy="4054475"/>
          </a:xfrm>
          <a:prstGeom prst="rect">
            <a:avLst/>
          </a:prstGeom>
        </p:spPr>
      </p:pic>
      <p:sp>
        <p:nvSpPr>
          <p:cNvPr id="4" name="文本框 3"/>
          <p:cNvSpPr txBox="1"/>
          <p:nvPr/>
        </p:nvSpPr>
        <p:spPr>
          <a:xfrm rot="10800000" flipV="1">
            <a:off x="9258300" y="2632075"/>
            <a:ext cx="2620645" cy="1322070"/>
          </a:xfrm>
          <a:prstGeom prst="rect">
            <a:avLst/>
          </a:prstGeom>
          <a:noFill/>
        </p:spPr>
        <p:txBody>
          <a:bodyPr wrap="square" rtlCol="0">
            <a:spAutoFit/>
          </a:bodyPr>
          <a:lstStyle/>
          <a:p>
            <a:pPr indent="0">
              <a:buFont typeface="Arial" panose="020B0604020202020204" pitchFamily="34" charset="0"/>
              <a:buNone/>
            </a:pPr>
            <a:r>
              <a:rPr lang="en-US" altLang="zh-CN" sz="2000" b="1">
                <a:latin typeface="汉仪青云简" panose="00020600040101010101" charset="-122"/>
                <a:ea typeface="汉仪青云简" panose="00020600040101010101" charset="-122"/>
              </a:rPr>
              <a:t>Use the stock data from 2013 to 2020</a:t>
            </a:r>
          </a:p>
          <a:p>
            <a:pPr marL="342900" indent="-342900">
              <a:buFont typeface="Arial" panose="020B0604020202020204" pitchFamily="34" charset="0"/>
              <a:buChar char="•"/>
            </a:pPr>
            <a:endParaRPr lang="en-US" altLang="zh-CN" sz="2000" b="1">
              <a:latin typeface="汉仪青云简" panose="00020600040101010101" charset="-122"/>
              <a:ea typeface="汉仪青云简" panose="00020600040101010101" charset="-122"/>
            </a:endParaRP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p:txBody>
      </p:sp>
      <p:cxnSp>
        <p:nvCxnSpPr>
          <p:cNvPr id="5" name="直接箭头连接符 4"/>
          <p:cNvCxnSpPr/>
          <p:nvPr/>
        </p:nvCxnSpPr>
        <p:spPr>
          <a:xfrm flipV="1">
            <a:off x="7892415" y="2977515"/>
            <a:ext cx="901065"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7892415" y="4791075"/>
            <a:ext cx="901065"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rot="10800000" flipV="1">
            <a:off x="9258300" y="4474845"/>
            <a:ext cx="2620645" cy="1014730"/>
          </a:xfrm>
          <a:prstGeom prst="rect">
            <a:avLst/>
          </a:prstGeom>
          <a:noFill/>
        </p:spPr>
        <p:txBody>
          <a:bodyPr wrap="square" rtlCol="0">
            <a:spAutoFit/>
          </a:bodyPr>
          <a:lstStyle/>
          <a:p>
            <a:pPr indent="0">
              <a:buFont typeface="Arial" panose="020B0604020202020204" pitchFamily="34" charset="0"/>
              <a:buNone/>
            </a:pPr>
            <a:r>
              <a:rPr lang="en-US" altLang="zh-CN" sz="2000" b="1">
                <a:latin typeface="汉仪青云简" panose="00020600040101010101" charset="-122"/>
                <a:ea typeface="汉仪青云简" panose="00020600040101010101" charset="-122"/>
              </a:rPr>
              <a:t>Columns we use from the original dataset</a:t>
            </a: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p:txBody>
      </p:sp>
      <p:cxnSp>
        <p:nvCxnSpPr>
          <p:cNvPr id="9" name="直接箭头连接符 8"/>
          <p:cNvCxnSpPr/>
          <p:nvPr/>
        </p:nvCxnSpPr>
        <p:spPr>
          <a:xfrm flipV="1">
            <a:off x="7892415" y="5742940"/>
            <a:ext cx="901065"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rot="10800000" flipV="1">
            <a:off x="9258300" y="5489575"/>
            <a:ext cx="2620645" cy="706755"/>
          </a:xfrm>
          <a:prstGeom prst="rect">
            <a:avLst/>
          </a:prstGeom>
          <a:noFill/>
        </p:spPr>
        <p:txBody>
          <a:bodyPr wrap="square" rtlCol="0">
            <a:spAutoFit/>
          </a:bodyPr>
          <a:lstStyle/>
          <a:p>
            <a:pPr indent="0">
              <a:buFont typeface="Wingdings" panose="05000000000000000000" charset="0"/>
              <a:buNone/>
            </a:pPr>
            <a:r>
              <a:rPr lang="en-US" altLang="zh-CN" sz="2000" b="1">
                <a:latin typeface="汉仪青云简" panose="00020600040101010101" charset="-122"/>
                <a:ea typeface="汉仪青云简" panose="00020600040101010101" charset="-122"/>
              </a:rPr>
              <a:t>Other factors we will use in this project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3.  Data capture</a:t>
            </a:r>
          </a:p>
        </p:txBody>
      </p:sp>
      <p:sp>
        <p:nvSpPr>
          <p:cNvPr id="4" name="文本框 3"/>
          <p:cNvSpPr txBox="1"/>
          <p:nvPr/>
        </p:nvSpPr>
        <p:spPr>
          <a:xfrm rot="10800000" flipV="1">
            <a:off x="7427595" y="2517775"/>
            <a:ext cx="4106545" cy="1014730"/>
          </a:xfrm>
          <a:prstGeom prst="rect">
            <a:avLst/>
          </a:prstGeom>
          <a:noFill/>
        </p:spPr>
        <p:txBody>
          <a:bodyPr wrap="square" rtlCol="0">
            <a:spAutoFit/>
          </a:bodyPr>
          <a:lstStyle/>
          <a:p>
            <a:pPr indent="0">
              <a:buFont typeface="Arial" panose="020B0604020202020204" pitchFamily="34" charset="0"/>
              <a:buNone/>
            </a:pPr>
            <a:r>
              <a:rPr lang="en-US" altLang="zh-CN" sz="2000" b="1">
                <a:latin typeface="汉仪青云简" panose="00020600040101010101" charset="-122"/>
                <a:ea typeface="汉仪青云简" panose="00020600040101010101" charset="-122"/>
              </a:rPr>
              <a:t>Contain total 25 columns, 2004 rows. 23 of the columns are using as factors.</a:t>
            </a: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p:txBody>
      </p:sp>
      <p:pic>
        <p:nvPicPr>
          <p:cNvPr id="6" name="图片 5"/>
          <p:cNvPicPr>
            <a:picLocks noChangeAspect="1"/>
          </p:cNvPicPr>
          <p:nvPr/>
        </p:nvPicPr>
        <p:blipFill>
          <a:blip r:embed="rId2"/>
          <a:stretch>
            <a:fillRect/>
          </a:stretch>
        </p:blipFill>
        <p:spPr>
          <a:xfrm>
            <a:off x="581660" y="2019300"/>
            <a:ext cx="5252720" cy="2384425"/>
          </a:xfrm>
          <a:prstGeom prst="rect">
            <a:avLst/>
          </a:prstGeom>
        </p:spPr>
      </p:pic>
      <p:pic>
        <p:nvPicPr>
          <p:cNvPr id="11" name="图片 10"/>
          <p:cNvPicPr>
            <a:picLocks noChangeAspect="1"/>
          </p:cNvPicPr>
          <p:nvPr/>
        </p:nvPicPr>
        <p:blipFill>
          <a:blip r:embed="rId3"/>
          <a:stretch>
            <a:fillRect/>
          </a:stretch>
        </p:blipFill>
        <p:spPr>
          <a:xfrm>
            <a:off x="1812925" y="4761230"/>
            <a:ext cx="2790825" cy="1743075"/>
          </a:xfrm>
          <a:prstGeom prst="rect">
            <a:avLst/>
          </a:prstGeom>
        </p:spPr>
      </p:pic>
      <p:cxnSp>
        <p:nvCxnSpPr>
          <p:cNvPr id="12" name="直接箭头连接符 11"/>
          <p:cNvCxnSpPr/>
          <p:nvPr/>
        </p:nvCxnSpPr>
        <p:spPr>
          <a:xfrm flipV="1">
            <a:off x="6114415" y="2852420"/>
            <a:ext cx="901065"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114415" y="5628005"/>
            <a:ext cx="901065"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rot="10800000" flipV="1">
            <a:off x="7504430" y="5279390"/>
            <a:ext cx="4106545" cy="706755"/>
          </a:xfrm>
          <a:prstGeom prst="rect">
            <a:avLst/>
          </a:prstGeom>
          <a:noFill/>
        </p:spPr>
        <p:txBody>
          <a:bodyPr wrap="square" rtlCol="0">
            <a:spAutoFit/>
          </a:bodyPr>
          <a:lstStyle/>
          <a:p>
            <a:pPr indent="0">
              <a:buFont typeface="Wingdings" panose="05000000000000000000" charset="0"/>
              <a:buNone/>
            </a:pPr>
            <a:r>
              <a:rPr lang="en-US" altLang="zh-CN" sz="2000" b="1">
                <a:latin typeface="汉仪青云简" panose="00020600040101010101" charset="-122"/>
                <a:ea typeface="汉仪青云简" panose="00020600040101010101" charset="-122"/>
              </a:rPr>
              <a:t>The CSV file is also saved in our project folder.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827" y="500226"/>
            <a:ext cx="11029616" cy="1013800"/>
          </a:xfrm>
        </p:spPr>
        <p:txBody>
          <a:bodyPr>
            <a:noAutofit/>
          </a:bodyPr>
          <a:lstStyle/>
          <a:p>
            <a:r>
              <a:rPr lang="en-US" altLang="zh-CN"/>
              <a:t>4.  Process and codes</a:t>
            </a:r>
          </a:p>
        </p:txBody>
      </p:sp>
      <p:sp>
        <p:nvSpPr>
          <p:cNvPr id="3" name="文本框 2"/>
          <p:cNvSpPr txBox="1"/>
          <p:nvPr/>
        </p:nvSpPr>
        <p:spPr>
          <a:xfrm>
            <a:off x="731520" y="1842770"/>
            <a:ext cx="10729595" cy="1691640"/>
          </a:xfrm>
          <a:prstGeom prst="rect">
            <a:avLst/>
          </a:prstGeom>
          <a:noFill/>
        </p:spPr>
        <p:txBody>
          <a:bodyPr wrap="square" rtlCol="0">
            <a:spAutoFit/>
          </a:bodyPr>
          <a:lstStyle/>
          <a:p>
            <a:pPr marL="342900" indent="-342900">
              <a:buFont typeface="Wingdings" panose="05000000000000000000" charset="0"/>
              <a:buChar char="Ø"/>
            </a:pPr>
            <a:r>
              <a:rPr lang="en-US" altLang="zh-CN" sz="2400" b="1">
                <a:latin typeface="汉仪青云简" panose="00020600040101010101" charset="-122"/>
                <a:ea typeface="汉仪青云简" panose="00020600040101010101" charset="-122"/>
              </a:rPr>
              <a:t>Environment</a:t>
            </a:r>
            <a:r>
              <a:rPr lang="en-US" altLang="zh-CN" sz="2000" b="1">
                <a:latin typeface="汉仪青云简" panose="00020600040101010101" charset="-122"/>
                <a:ea typeface="汉仪青云简" panose="00020600040101010101" charset="-122"/>
              </a:rPr>
              <a:t> </a:t>
            </a: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a:p>
            <a:pPr indent="0">
              <a:buFont typeface="Wingdings" panose="05000000000000000000" charset="0"/>
              <a:buNone/>
            </a:pPr>
            <a:r>
              <a:rPr lang="en-US" altLang="zh-CN" sz="2000" b="1">
                <a:latin typeface="汉仪青云简" panose="00020600040101010101" charset="-122"/>
                <a:ea typeface="汉仪青云简" panose="00020600040101010101" charset="-122"/>
              </a:rPr>
              <a:t>	</a:t>
            </a:r>
          </a:p>
          <a:p>
            <a:endParaRPr lang="en-US" altLang="zh-CN" sz="2000" b="1">
              <a:latin typeface="汉仪青云简" panose="00020600040101010101" charset="-122"/>
              <a:ea typeface="汉仪青云简" panose="00020600040101010101" charset="-122"/>
            </a:endParaRPr>
          </a:p>
          <a:p>
            <a:pPr marL="342900" indent="-342900">
              <a:buFont typeface="Wingdings" panose="05000000000000000000" charset="0"/>
              <a:buChar char="Ø"/>
            </a:pPr>
            <a:endParaRPr lang="en-US" altLang="zh-CN" sz="2000" b="1">
              <a:latin typeface="汉仪青云简" panose="00020600040101010101" charset="-122"/>
              <a:ea typeface="汉仪青云简" panose="00020600040101010101" charset="-122"/>
            </a:endParaRPr>
          </a:p>
        </p:txBody>
      </p:sp>
      <p:sp>
        <p:nvSpPr>
          <p:cNvPr id="7" name="文本框 6"/>
          <p:cNvSpPr txBox="1"/>
          <p:nvPr/>
        </p:nvSpPr>
        <p:spPr>
          <a:xfrm rot="10800000" flipV="1">
            <a:off x="7535545" y="2131695"/>
            <a:ext cx="4570730" cy="4092575"/>
          </a:xfrm>
          <a:prstGeom prst="rect">
            <a:avLst/>
          </a:prstGeom>
          <a:noFill/>
        </p:spPr>
        <p:txBody>
          <a:bodyPr wrap="square" rtlCol="0">
            <a:spAutoFit/>
          </a:bodyPr>
          <a:lstStyle/>
          <a:p>
            <a:pPr marL="342900" indent="-342900">
              <a:buFont typeface="Wingdings" panose="05000000000000000000" charset="0"/>
              <a:buChar char="Ø"/>
            </a:pPr>
            <a:r>
              <a:rPr lang="en-US" altLang="zh-CN" sz="2000" b="1" dirty="0">
                <a:latin typeface="汉仪青云简" panose="00020600040101010101" charset="-122"/>
                <a:ea typeface="汉仪青云简" panose="00020600040101010101" charset="-122"/>
              </a:rPr>
              <a:t>Init - initial money, window size, buy rate, sell rate and so on.</a:t>
            </a:r>
          </a:p>
          <a:p>
            <a:pPr marL="342900" indent="-342900">
              <a:buFont typeface="Wingdings" panose="05000000000000000000" charset="0"/>
              <a:buChar char="Ø"/>
            </a:pPr>
            <a:r>
              <a:rPr lang="en-US" altLang="zh-CN" sz="2000" b="1" dirty="0">
                <a:latin typeface="汉仪青云简" panose="00020600040101010101" charset="-122"/>
                <a:ea typeface="汉仪青云简" panose="00020600040101010101" charset="-122"/>
              </a:rPr>
              <a:t>reset - </a:t>
            </a:r>
            <a:r>
              <a:rPr lang="en-US" altLang="zh-CN" sz="2000" b="1" dirty="0" err="1">
                <a:latin typeface="汉仪青云简" panose="00020600040101010101" charset="-122"/>
                <a:ea typeface="汉仪青云简" panose="00020600040101010101" charset="-122"/>
              </a:rPr>
              <a:t>money_hold</a:t>
            </a:r>
            <a:r>
              <a:rPr lang="en-US" altLang="zh-CN" sz="2000" b="1" dirty="0">
                <a:latin typeface="汉仪青云简" panose="00020600040101010101" charset="-122"/>
                <a:ea typeface="汉仪青云简" panose="00020600040101010101" charset="-122"/>
              </a:rPr>
              <a:t>, </a:t>
            </a:r>
            <a:r>
              <a:rPr lang="en-US" altLang="zh-CN" sz="2000" b="1" dirty="0" err="1">
                <a:latin typeface="汉仪青云简" panose="00020600040101010101" charset="-122"/>
                <a:ea typeface="汉仪青云简" panose="00020600040101010101" charset="-122"/>
              </a:rPr>
              <a:t>buy_num</a:t>
            </a:r>
            <a:r>
              <a:rPr lang="en-US" altLang="zh-CN" sz="2000" b="1" dirty="0">
                <a:latin typeface="汉仪青云简" panose="00020600040101010101" charset="-122"/>
                <a:ea typeface="汉仪青云简" panose="00020600040101010101" charset="-122"/>
              </a:rPr>
              <a:t>, </a:t>
            </a:r>
            <a:r>
              <a:rPr lang="en-US" altLang="zh-CN" sz="2000" b="1" dirty="0" err="1">
                <a:latin typeface="汉仪青云简" panose="00020600040101010101" charset="-122"/>
                <a:ea typeface="汉仪青云简" panose="00020600040101010101" charset="-122"/>
              </a:rPr>
              <a:t>hold_num</a:t>
            </a:r>
            <a:r>
              <a:rPr lang="en-US" altLang="zh-CN" sz="2000" b="1" dirty="0">
                <a:latin typeface="汉仪青云简" panose="00020600040101010101" charset="-122"/>
                <a:ea typeface="汉仪青云简" panose="00020600040101010101" charset="-122"/>
              </a:rPr>
              <a:t>, volatility, reward, time t and so on.</a:t>
            </a:r>
          </a:p>
          <a:p>
            <a:pPr marL="342900" indent="-342900">
              <a:buFont typeface="Wingdings" panose="05000000000000000000" charset="0"/>
              <a:buChar char="Ø"/>
            </a:pPr>
            <a:r>
              <a:rPr lang="en-US" altLang="zh-CN" sz="2000" b="1" dirty="0">
                <a:latin typeface="汉仪青云简" panose="00020600040101010101" charset="-122"/>
                <a:ea typeface="汉仪青云简" panose="00020600040101010101" charset="-122"/>
              </a:rPr>
              <a:t>get state - state at time t.</a:t>
            </a:r>
          </a:p>
          <a:p>
            <a:pPr marL="342900" indent="-342900">
              <a:buFont typeface="Wingdings" panose="05000000000000000000" charset="0"/>
              <a:buChar char="Ø"/>
            </a:pPr>
            <a:r>
              <a:rPr lang="en-US" altLang="zh-CN" sz="2000" b="1" dirty="0" err="1">
                <a:latin typeface="汉仪青云简" panose="00020600040101010101" charset="-122"/>
                <a:ea typeface="汉仪青云简" panose="00020600040101010101" charset="-122"/>
              </a:rPr>
              <a:t>buy_stock</a:t>
            </a:r>
            <a:r>
              <a:rPr lang="en-US" altLang="zh-CN" sz="2000" b="1" dirty="0">
                <a:latin typeface="汉仪青云简" panose="00020600040101010101" charset="-122"/>
                <a:ea typeface="汉仪青云简" panose="00020600040101010101" charset="-122"/>
              </a:rPr>
              <a:t> - buy number, service fee etc.</a:t>
            </a:r>
          </a:p>
          <a:p>
            <a:pPr marL="342900" indent="-342900">
              <a:buFont typeface="Wingdings" panose="05000000000000000000" charset="0"/>
              <a:buChar char="Ø"/>
            </a:pPr>
            <a:r>
              <a:rPr lang="en-US" altLang="zh-CN" sz="2000" b="1" dirty="0" err="1">
                <a:latin typeface="汉仪青云简" panose="00020600040101010101" charset="-122"/>
                <a:ea typeface="汉仪青云简" panose="00020600040101010101" charset="-122"/>
              </a:rPr>
              <a:t>sell_stock</a:t>
            </a:r>
            <a:r>
              <a:rPr lang="en-US" altLang="zh-CN" sz="2000" b="1" dirty="0">
                <a:latin typeface="汉仪青云简" panose="00020600040101010101" charset="-122"/>
                <a:ea typeface="汉仪青云简" panose="00020600040101010101" charset="-122"/>
              </a:rPr>
              <a:t> - sell number, service fee etc.</a:t>
            </a:r>
          </a:p>
          <a:p>
            <a:pPr marL="342900" indent="-342900">
              <a:buFont typeface="Wingdings" panose="05000000000000000000" charset="0"/>
              <a:buChar char="Ø"/>
            </a:pPr>
            <a:r>
              <a:rPr lang="en-US" altLang="zh-CN" sz="2000" b="1" dirty="0">
                <a:latin typeface="汉仪青云简" panose="00020600040101010101" charset="-122"/>
                <a:ea typeface="汉仪青云简" panose="00020600040101010101" charset="-122"/>
              </a:rPr>
              <a:t>step - record the action buy or sell, collect the rewards.</a:t>
            </a:r>
          </a:p>
          <a:p>
            <a:pPr marL="342900" indent="-342900">
              <a:buFont typeface="Wingdings" panose="05000000000000000000" charset="0"/>
              <a:buChar char="Ø"/>
            </a:pPr>
            <a:r>
              <a:rPr lang="en-US" altLang="zh-CN" sz="2000" b="1" dirty="0" err="1">
                <a:latin typeface="汉仪青云简" panose="00020600040101010101" charset="-122"/>
                <a:ea typeface="汉仪青云简" panose="00020600040101010101" charset="-122"/>
              </a:rPr>
              <a:t>get_info</a:t>
            </a:r>
            <a:r>
              <a:rPr lang="en-US" altLang="zh-CN" sz="2000" b="1" dirty="0">
                <a:latin typeface="汉仪青云简" panose="00020600040101010101" charset="-122"/>
                <a:ea typeface="汉仪青云简" panose="00020600040101010101" charset="-122"/>
              </a:rPr>
              <a:t> - get the information of the each state. Include sell, buy and the profit.</a:t>
            </a:r>
          </a:p>
          <a:p>
            <a:pPr marL="342900" indent="-342900">
              <a:buFont typeface="Wingdings" panose="05000000000000000000" charset="0"/>
              <a:buChar char="Ø"/>
            </a:pPr>
            <a:r>
              <a:rPr lang="en-US" altLang="zh-CN" sz="2000" b="1" dirty="0">
                <a:latin typeface="汉仪青云简" panose="00020600040101010101" charset="-122"/>
                <a:ea typeface="汉仪青云简" panose="00020600040101010101" charset="-122"/>
              </a:rPr>
              <a:t>draw - draw the graph of the result and compare with the actual movement.</a:t>
            </a:r>
          </a:p>
        </p:txBody>
      </p:sp>
      <p:pic>
        <p:nvPicPr>
          <p:cNvPr id="9" name="内容占位符 8"/>
          <p:cNvPicPr>
            <a:picLocks noGrp="1" noChangeAspect="1"/>
          </p:cNvPicPr>
          <p:nvPr>
            <p:ph idx="1"/>
          </p:nvPr>
        </p:nvPicPr>
        <p:blipFill>
          <a:blip r:embed="rId2"/>
          <a:stretch>
            <a:fillRect/>
          </a:stretch>
        </p:blipFill>
        <p:spPr>
          <a:xfrm>
            <a:off x="581660" y="2990215"/>
            <a:ext cx="6754495" cy="23717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939,&quot;width&quot;:1008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77,&quot;width&quot;:663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20,&quot;width&quot;:6648}"/>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122</TotalTime>
  <Words>1093</Words>
  <Application>Microsoft Office PowerPoint</Application>
  <PresentationFormat>Widescreen</PresentationFormat>
  <Paragraphs>124</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Wingdings 2</vt:lpstr>
      <vt:lpstr>汉仪青云简</vt:lpstr>
      <vt:lpstr>Times New Roman</vt:lpstr>
      <vt:lpstr>Gill Sans MT</vt:lpstr>
      <vt:lpstr>Calibri</vt:lpstr>
      <vt:lpstr>Wingdings</vt:lpstr>
      <vt:lpstr>Dividend</vt:lpstr>
      <vt:lpstr>FA-800 Project Final Report - Combining RL and goals-based investing</vt:lpstr>
      <vt:lpstr>Combining RL and GOALs-based investing</vt:lpstr>
      <vt:lpstr>1.  Project object</vt:lpstr>
      <vt:lpstr>2.  Basic concept</vt:lpstr>
      <vt:lpstr>2.  Basic concept</vt:lpstr>
      <vt:lpstr>2.  Basic concept</vt:lpstr>
      <vt:lpstr>3.  Data capture</vt:lpstr>
      <vt:lpstr>3.  Data capture</vt:lpstr>
      <vt:lpstr>4.  Process and codes</vt:lpstr>
      <vt:lpstr>4.  Process and codes</vt:lpstr>
      <vt:lpstr>4.  Process and codes</vt:lpstr>
      <vt:lpstr>5.  Results</vt:lpstr>
      <vt:lpstr>5.  Results</vt:lpstr>
      <vt:lpstr>5.  Results</vt:lpstr>
      <vt:lpstr>5.  Results</vt:lpstr>
      <vt:lpstr>5.  Results</vt:lpstr>
      <vt:lpstr>5.  Results</vt:lpstr>
      <vt:lpstr>5.  Results</vt:lpstr>
      <vt:lpstr>5.  Results</vt:lpstr>
      <vt:lpstr>5.  Results</vt:lpstr>
      <vt:lpstr>5.  Results</vt:lpstr>
      <vt:lpstr>6. OPTIMIZation AND PARAMETER INFLUENCE</vt:lpstr>
      <vt:lpstr>6. OPTIMIZATION AND PARAMETER INFLUENCE</vt:lpstr>
      <vt:lpstr>6. OPTIMIZE AND PARAMETER INFLUENCE</vt:lpstr>
      <vt:lpstr>7.  Conclusion and Future work</vt:lpstr>
      <vt:lpstr>7.  Conclusion and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Genetic Programming and Neural-evolution of fixed topology in generating trading decisions</dc:title>
  <dc:creator>Microsoft Office User</dc:creator>
  <cp:lastModifiedBy>吴 方驰</cp:lastModifiedBy>
  <cp:revision>140</cp:revision>
  <dcterms:created xsi:type="dcterms:W3CDTF">2016-12-14T18:59:00Z</dcterms:created>
  <dcterms:modified xsi:type="dcterms:W3CDTF">2020-12-18T01:32:00Z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